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9" r:id="rId10"/>
    <p:sldId id="264" r:id="rId11"/>
    <p:sldId id="280" r:id="rId12"/>
    <p:sldId id="281" r:id="rId13"/>
    <p:sldId id="282" r:id="rId14"/>
    <p:sldId id="265" r:id="rId15"/>
    <p:sldId id="269" r:id="rId16"/>
    <p:sldId id="270" r:id="rId17"/>
    <p:sldId id="267" r:id="rId18"/>
    <p:sldId id="266" r:id="rId19"/>
    <p:sldId id="268" r:id="rId20"/>
    <p:sldId id="271" r:id="rId21"/>
    <p:sldId id="272" r:id="rId22"/>
    <p:sldId id="274" r:id="rId23"/>
    <p:sldId id="275" r:id="rId24"/>
    <p:sldId id="276" r:id="rId25"/>
    <p:sldId id="277" r:id="rId26"/>
    <p:sldId id="278" r:id="rId27"/>
    <p:sldId id="283" r:id="rId28"/>
    <p:sldId id="284" r:id="rId29"/>
    <p:sldId id="285" r:id="rId3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27"/>
    <p:restoredTop sz="94610"/>
  </p:normalViewPr>
  <p:slideViewPr>
    <p:cSldViewPr snapToGrid="0" snapToObjects="1">
      <p:cViewPr varScale="1">
        <p:scale>
          <a:sx n="123" d="100"/>
          <a:sy n="123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07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·  KEYNOTE</a:t>
            </a:r>
            <a:endParaRPr lang="pt-BR" sz="1100" noProof="0" dirty="0"/>
          </a:p>
        </p:txBody>
      </p:sp>
      <p:sp>
        <p:nvSpPr>
          <p:cNvPr id="3" name="Shape 1"/>
          <p:cNvSpPr/>
          <p:nvPr/>
        </p:nvSpPr>
        <p:spPr>
          <a:xfrm>
            <a:off x="640080" y="2331720"/>
            <a:ext cx="164592" cy="164592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pt-BR" sz="7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Segundo Cérebro</a:t>
            </a:r>
            <a:endParaRPr lang="pt-BR" sz="7200" noProof="0" dirty="0"/>
          </a:p>
        </p:txBody>
      </p:sp>
      <p:sp>
        <p:nvSpPr>
          <p:cNvPr id="5" name="Text 3"/>
          <p:cNvSpPr/>
          <p:nvPr/>
        </p:nvSpPr>
        <p:spPr>
          <a:xfrm>
            <a:off x="685800" y="402336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5000"/>
              </a:lnSpc>
              <a:buNone/>
            </a:pPr>
            <a:r>
              <a:rPr lang="pt-BR" sz="2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Como a Inteligência Artificial amplia</a:t>
            </a:r>
            <a:endParaRPr lang="pt-BR" sz="2600" noProof="0" dirty="0"/>
          </a:p>
          <a:p>
            <a:pPr marL="0" indent="0" algn="l">
              <a:lnSpc>
                <a:spcPct val="125000"/>
              </a:lnSpc>
              <a:buNone/>
            </a:pPr>
            <a:r>
              <a:rPr lang="pt-BR" sz="2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capacidade estratégica dos negócios</a:t>
            </a:r>
            <a:endParaRPr lang="pt-BR" sz="2600" noProof="0" dirty="0"/>
          </a:p>
        </p:txBody>
      </p:sp>
      <p:sp>
        <p:nvSpPr>
          <p:cNvPr id="6" name="Shape 4"/>
          <p:cNvSpPr/>
          <p:nvPr/>
        </p:nvSpPr>
        <p:spPr>
          <a:xfrm>
            <a:off x="10241280" y="1097280"/>
            <a:ext cx="128016" cy="128016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10835640" y="868680"/>
            <a:ext cx="73152" cy="73152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11247120" y="1325880"/>
            <a:ext cx="91440" cy="91440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Shape 7"/>
          <p:cNvSpPr/>
          <p:nvPr/>
        </p:nvSpPr>
        <p:spPr>
          <a:xfrm>
            <a:off x="10607040" y="1691640"/>
            <a:ext cx="73152" cy="73152"/>
          </a:xfrm>
          <a:prstGeom prst="ellipse">
            <a:avLst/>
          </a:prstGeom>
          <a:solidFill>
            <a:srgbClr val="2A3553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0" name="Shape 8"/>
          <p:cNvSpPr/>
          <p:nvPr/>
        </p:nvSpPr>
        <p:spPr>
          <a:xfrm>
            <a:off x="11475720" y="868680"/>
            <a:ext cx="54864" cy="54864"/>
          </a:xfrm>
          <a:prstGeom prst="ellipse">
            <a:avLst/>
          </a:prstGeom>
          <a:solidFill>
            <a:srgbClr val="2A3553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10972800" y="2103120"/>
            <a:ext cx="54864" cy="54864"/>
          </a:xfrm>
          <a:prstGeom prst="ellipse">
            <a:avLst/>
          </a:prstGeom>
          <a:solidFill>
            <a:srgbClr val="2A3553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Shape 10"/>
          <p:cNvSpPr/>
          <p:nvPr/>
        </p:nvSpPr>
        <p:spPr>
          <a:xfrm>
            <a:off x="640080" y="5989320"/>
            <a:ext cx="457200" cy="228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Text 11"/>
          <p:cNvSpPr/>
          <p:nvPr/>
        </p:nvSpPr>
        <p:spPr>
          <a:xfrm>
            <a:off x="640080" y="6126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Borges</a:t>
            </a:r>
            <a:endParaRPr lang="pt-BR" sz="1400" noProof="0" dirty="0"/>
          </a:p>
        </p:txBody>
      </p:sp>
      <p:sp>
        <p:nvSpPr>
          <p:cNvPr id="14" name="Text 12"/>
          <p:cNvSpPr/>
          <p:nvPr/>
        </p:nvSpPr>
        <p:spPr>
          <a:xfrm>
            <a:off x="64008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Fundador  ·  RBR Consult</a:t>
            </a:r>
            <a:endParaRPr lang="pt-BR" sz="1100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03.1  ·  CONCEITO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Segundo Cérebro</a:t>
            </a:r>
            <a:endParaRPr lang="pt-BR" sz="48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1097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36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Uma camada de inteligência</a:t>
            </a:r>
            <a:endParaRPr lang="pt-BR" sz="3600" noProof="0" dirty="0"/>
          </a:p>
          <a:p>
            <a:pPr marL="0" indent="0">
              <a:lnSpc>
                <a:spcPct val="125000"/>
              </a:lnSpc>
              <a:buNone/>
            </a:pPr>
            <a:r>
              <a:rPr lang="pt-BR" sz="36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 pensa com você.</a:t>
            </a:r>
            <a:endParaRPr lang="pt-BR" sz="3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1005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88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</a:t>
            </a:r>
            <a:endParaRPr lang="pt-BR" sz="8800" noProof="0" dirty="0"/>
          </a:p>
        </p:txBody>
      </p:sp>
      <p:sp>
        <p:nvSpPr>
          <p:cNvPr id="6" name="Text 4"/>
          <p:cNvSpPr/>
          <p:nvPr/>
        </p:nvSpPr>
        <p:spPr>
          <a:xfrm>
            <a:off x="1691640" y="4617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Memória</a:t>
            </a:r>
            <a:endParaRPr lang="pt-BR" sz="2200" noProof="0" dirty="0"/>
          </a:p>
        </p:txBody>
      </p:sp>
      <p:sp>
        <p:nvSpPr>
          <p:cNvPr id="7" name="Text 5"/>
          <p:cNvSpPr/>
          <p:nvPr/>
        </p:nvSpPr>
        <p:spPr>
          <a:xfrm>
            <a:off x="1691640" y="521208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Captura, organiza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integra contexto.</a:t>
            </a:r>
            <a:endParaRPr lang="pt-BR" sz="1300" noProof="0" dirty="0"/>
          </a:p>
        </p:txBody>
      </p:sp>
      <p:sp>
        <p:nvSpPr>
          <p:cNvPr id="8" name="Text 6"/>
          <p:cNvSpPr/>
          <p:nvPr/>
        </p:nvSpPr>
        <p:spPr>
          <a:xfrm>
            <a:off x="4434840" y="4572000"/>
            <a:ext cx="1005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88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</a:t>
            </a:r>
            <a:endParaRPr lang="pt-BR" sz="8800" noProof="0" dirty="0"/>
          </a:p>
        </p:txBody>
      </p:sp>
      <p:sp>
        <p:nvSpPr>
          <p:cNvPr id="9" name="Text 7"/>
          <p:cNvSpPr/>
          <p:nvPr/>
        </p:nvSpPr>
        <p:spPr>
          <a:xfrm>
            <a:off x="5486400" y="4617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</a:t>
            </a:r>
            <a:endParaRPr lang="pt-BR" sz="2200" noProof="0" dirty="0"/>
          </a:p>
        </p:txBody>
      </p:sp>
      <p:sp>
        <p:nvSpPr>
          <p:cNvPr id="10" name="Text 8"/>
          <p:cNvSpPr/>
          <p:nvPr/>
        </p:nvSpPr>
        <p:spPr>
          <a:xfrm>
            <a:off x="5486400" y="521208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Identifica padrões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antecipa cenários.</a:t>
            </a:r>
            <a:endParaRPr lang="pt-BR" sz="1300" noProof="0" dirty="0"/>
          </a:p>
        </p:txBody>
      </p:sp>
      <p:sp>
        <p:nvSpPr>
          <p:cNvPr id="11" name="Text 9"/>
          <p:cNvSpPr/>
          <p:nvPr/>
        </p:nvSpPr>
        <p:spPr>
          <a:xfrm>
            <a:off x="8229600" y="4572000"/>
            <a:ext cx="1005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88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</a:t>
            </a:r>
            <a:endParaRPr lang="pt-BR" sz="8800" noProof="0" dirty="0"/>
          </a:p>
        </p:txBody>
      </p:sp>
      <p:sp>
        <p:nvSpPr>
          <p:cNvPr id="12" name="Text 10"/>
          <p:cNvSpPr/>
          <p:nvPr/>
        </p:nvSpPr>
        <p:spPr>
          <a:xfrm>
            <a:off x="9281160" y="4617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Decisão</a:t>
            </a:r>
            <a:endParaRPr lang="pt-BR" sz="2200" noProof="0" dirty="0"/>
          </a:p>
        </p:txBody>
      </p:sp>
      <p:sp>
        <p:nvSpPr>
          <p:cNvPr id="13" name="Text 11"/>
          <p:cNvSpPr/>
          <p:nvPr/>
        </p:nvSpPr>
        <p:spPr>
          <a:xfrm>
            <a:off x="9281160" y="521208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Recomenda, executa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aprende com o resultado.</a:t>
            </a:r>
            <a:endParaRPr lang="pt-BR" sz="1300" noProof="0" dirty="0"/>
          </a:p>
        </p:txBody>
      </p:sp>
      <p:sp>
        <p:nvSpPr>
          <p:cNvPr id="14" name="Text 12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15" name="Text 13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09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03.2  ·  REFERENCIAL TÉCNICO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Intelligence</a:t>
            </a:r>
            <a:endParaRPr lang="pt-BR" sz="48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148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 nome técnico do segundo cérebro.</a:t>
            </a:r>
            <a:endParaRPr lang="pt-BR" sz="19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3017520"/>
            <a:ext cx="3520440" cy="2423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914400" y="32918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000" noProof="0" dirty="0">
                <a:solidFill>
                  <a:srgbClr val="7A849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2000" noProof="0" dirty="0"/>
          </a:p>
        </p:txBody>
      </p:sp>
      <p:sp>
        <p:nvSpPr>
          <p:cNvPr id="7" name="Text 5"/>
          <p:cNvSpPr/>
          <p:nvPr/>
        </p:nvSpPr>
        <p:spPr>
          <a:xfrm>
            <a:off x="914400" y="379476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BUSINESS INTELLIGENCE</a:t>
            </a:r>
            <a:endParaRPr lang="pt-BR" sz="1000" noProof="0" dirty="0"/>
          </a:p>
        </p:txBody>
      </p:sp>
      <p:sp>
        <p:nvSpPr>
          <p:cNvPr id="8" name="Text 6"/>
          <p:cNvSpPr/>
          <p:nvPr/>
        </p:nvSpPr>
        <p:spPr>
          <a:xfrm>
            <a:off x="914400" y="4114800"/>
            <a:ext cx="3154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2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Mostra.</a:t>
            </a:r>
            <a:endParaRPr lang="pt-BR" sz="3200" noProof="0" dirty="0"/>
          </a:p>
        </p:txBody>
      </p:sp>
      <p:sp>
        <p:nvSpPr>
          <p:cNvPr id="9" name="Text 7"/>
          <p:cNvSpPr/>
          <p:nvPr/>
        </p:nvSpPr>
        <p:spPr>
          <a:xfrm>
            <a:off x="914400" y="480060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Dashboards e relatórios.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 que aconteceu, em números.</a:t>
            </a:r>
            <a:endParaRPr lang="pt-B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4434840" y="3017520"/>
            <a:ext cx="3520440" cy="2423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Text 9"/>
          <p:cNvSpPr/>
          <p:nvPr/>
        </p:nvSpPr>
        <p:spPr>
          <a:xfrm>
            <a:off x="4709160" y="32918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000" noProof="0" dirty="0">
                <a:solidFill>
                  <a:srgbClr val="7A849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2000" noProof="0" dirty="0"/>
          </a:p>
        </p:txBody>
      </p:sp>
      <p:sp>
        <p:nvSpPr>
          <p:cNvPr id="12" name="Text 10"/>
          <p:cNvSpPr/>
          <p:nvPr/>
        </p:nvSpPr>
        <p:spPr>
          <a:xfrm>
            <a:off x="4709160" y="379476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ANALYTICS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4709160" y="4114800"/>
            <a:ext cx="3154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2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Explica.</a:t>
            </a:r>
            <a:endParaRPr lang="pt-BR" sz="3200" noProof="0" dirty="0"/>
          </a:p>
        </p:txBody>
      </p:sp>
      <p:sp>
        <p:nvSpPr>
          <p:cNvPr id="14" name="Text 12"/>
          <p:cNvSpPr/>
          <p:nvPr/>
        </p:nvSpPr>
        <p:spPr>
          <a:xfrm>
            <a:off x="4709160" y="480060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Diagnóstico e correlações.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Por que aconteceu.</a:t>
            </a:r>
            <a:endParaRPr lang="pt-BR" sz="1200" noProof="0" dirty="0"/>
          </a:p>
        </p:txBody>
      </p:sp>
      <p:sp>
        <p:nvSpPr>
          <p:cNvPr id="15" name="Shape 13"/>
          <p:cNvSpPr/>
          <p:nvPr/>
        </p:nvSpPr>
        <p:spPr>
          <a:xfrm>
            <a:off x="8229600" y="3017520"/>
            <a:ext cx="3520440" cy="242316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8503920" y="32918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0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2000" noProof="0" dirty="0"/>
          </a:p>
        </p:txBody>
      </p:sp>
      <p:sp>
        <p:nvSpPr>
          <p:cNvPr id="17" name="Text 15"/>
          <p:cNvSpPr/>
          <p:nvPr/>
        </p:nvSpPr>
        <p:spPr>
          <a:xfrm>
            <a:off x="8503920" y="379476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DECISION INTELLIGENCE</a:t>
            </a:r>
            <a:endParaRPr lang="pt-BR" sz="1000" noProof="0" dirty="0"/>
          </a:p>
        </p:txBody>
      </p:sp>
      <p:sp>
        <p:nvSpPr>
          <p:cNvPr id="18" name="Text 16"/>
          <p:cNvSpPr/>
          <p:nvPr/>
        </p:nvSpPr>
        <p:spPr>
          <a:xfrm>
            <a:off x="8503920" y="4114800"/>
            <a:ext cx="3154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2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Decide.</a:t>
            </a:r>
            <a:endParaRPr lang="pt-BR" sz="3200" noProof="0" dirty="0"/>
          </a:p>
        </p:txBody>
      </p:sp>
      <p:sp>
        <p:nvSpPr>
          <p:cNvPr id="19" name="Text 17"/>
          <p:cNvSpPr/>
          <p:nvPr/>
        </p:nvSpPr>
        <p:spPr>
          <a:xfrm>
            <a:off x="8503920" y="480060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Conecta dados, modelos e ação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 uma camada única.</a:t>
            </a:r>
            <a:endParaRPr lang="pt-BR" sz="1200" noProof="0" dirty="0"/>
          </a:p>
        </p:txBody>
      </p:sp>
      <p:sp>
        <p:nvSpPr>
          <p:cNvPr id="20" name="Text 18"/>
          <p:cNvSpPr/>
          <p:nvPr/>
        </p:nvSpPr>
        <p:spPr>
          <a:xfrm>
            <a:off x="640080" y="585216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1200" i="1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Termo cunhado em 2019 por Lorien Pratt (Stanford). Categoria reconhecida pelo Gartner.</a:t>
            </a:r>
            <a:endParaRPr lang="pt-BR" sz="1200" noProof="0" dirty="0"/>
          </a:p>
        </p:txBody>
      </p:sp>
      <p:sp>
        <p:nvSpPr>
          <p:cNvPr id="21" name="Text 19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2" name="Text 20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25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03.4  ·  ARQUITETURA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Lake &amp; Inteligência</a:t>
            </a:r>
            <a:endParaRPr lang="pt-BR" sz="48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148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Sem dados limpos e unificados, não há inteligência.</a:t>
            </a:r>
            <a:endParaRPr lang="pt-BR" sz="1900" noProof="0" dirty="0"/>
          </a:p>
        </p:txBody>
      </p:sp>
      <p:sp>
        <p:nvSpPr>
          <p:cNvPr id="5" name="Shape 3"/>
          <p:cNvSpPr/>
          <p:nvPr/>
        </p:nvSpPr>
        <p:spPr>
          <a:xfrm>
            <a:off x="754380" y="3383280"/>
            <a:ext cx="2286000" cy="201168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937260" y="37947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13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FONTES</a:t>
            </a:r>
            <a:endParaRPr lang="pt-BR" sz="1300" noProof="0" dirty="0"/>
          </a:p>
        </p:txBody>
      </p:sp>
      <p:sp>
        <p:nvSpPr>
          <p:cNvPr id="7" name="Text 5"/>
          <p:cNvSpPr/>
          <p:nvPr/>
        </p:nvSpPr>
        <p:spPr>
          <a:xfrm>
            <a:off x="937260" y="4343400"/>
            <a:ext cx="1920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CRM · WhatsApp</a:t>
            </a:r>
            <a:endParaRPr lang="pt-BR" sz="1300" noProof="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ERP · Vendas · Mkt</a:t>
            </a:r>
            <a:endParaRPr lang="pt-BR" sz="1300" noProof="0" dirty="0"/>
          </a:p>
        </p:txBody>
      </p:sp>
      <p:sp>
        <p:nvSpPr>
          <p:cNvPr id="8" name="Shape 6"/>
          <p:cNvSpPr/>
          <p:nvPr/>
        </p:nvSpPr>
        <p:spPr>
          <a:xfrm>
            <a:off x="3113532" y="4389120"/>
            <a:ext cx="356616" cy="0"/>
          </a:xfrm>
          <a:prstGeom prst="line">
            <a:avLst/>
          </a:prstGeom>
          <a:noFill/>
          <a:ln w="19050">
            <a:solidFill>
              <a:srgbClr val="5EEAD4"/>
            </a:solidFill>
            <a:prstDash val="solid"/>
            <a:tailEnd type="triangle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9" name="Shape 7"/>
          <p:cNvSpPr/>
          <p:nvPr/>
        </p:nvSpPr>
        <p:spPr>
          <a:xfrm>
            <a:off x="3543300" y="3383280"/>
            <a:ext cx="2286000" cy="201168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0" name="Text 8"/>
          <p:cNvSpPr/>
          <p:nvPr/>
        </p:nvSpPr>
        <p:spPr>
          <a:xfrm>
            <a:off x="3726180" y="37947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13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DATA LAKE</a:t>
            </a:r>
            <a:endParaRPr lang="pt-BR" sz="1300" noProof="0" dirty="0"/>
          </a:p>
        </p:txBody>
      </p:sp>
      <p:sp>
        <p:nvSpPr>
          <p:cNvPr id="11" name="Text 9"/>
          <p:cNvSpPr/>
          <p:nvPr/>
        </p:nvSpPr>
        <p:spPr>
          <a:xfrm>
            <a:off x="3726180" y="4343400"/>
            <a:ext cx="1920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Camada única</a:t>
            </a:r>
            <a:endParaRPr lang="pt-BR" sz="1300" noProof="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 verdade</a:t>
            </a:r>
            <a:endParaRPr lang="pt-BR" sz="1300" noProof="0" dirty="0"/>
          </a:p>
        </p:txBody>
      </p:sp>
      <p:sp>
        <p:nvSpPr>
          <p:cNvPr id="12" name="Shape 10"/>
          <p:cNvSpPr/>
          <p:nvPr/>
        </p:nvSpPr>
        <p:spPr>
          <a:xfrm>
            <a:off x="5902452" y="4389120"/>
            <a:ext cx="356616" cy="0"/>
          </a:xfrm>
          <a:prstGeom prst="line">
            <a:avLst/>
          </a:prstGeom>
          <a:noFill/>
          <a:ln w="19050">
            <a:solidFill>
              <a:srgbClr val="5EEAD4"/>
            </a:solidFill>
            <a:prstDash val="solid"/>
            <a:tailEnd type="triangle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6332220" y="3383280"/>
            <a:ext cx="2286000" cy="201168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6515100" y="37947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13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IA</a:t>
            </a:r>
            <a:endParaRPr lang="pt-BR" sz="1300" noProof="0" dirty="0"/>
          </a:p>
        </p:txBody>
      </p:sp>
      <p:sp>
        <p:nvSpPr>
          <p:cNvPr id="15" name="Text 13"/>
          <p:cNvSpPr/>
          <p:nvPr/>
        </p:nvSpPr>
        <p:spPr>
          <a:xfrm>
            <a:off x="6515100" y="4343400"/>
            <a:ext cx="1920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Modelos, agentes</a:t>
            </a:r>
            <a:endParaRPr lang="pt-BR" sz="1300" noProof="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análise contínua</a:t>
            </a:r>
            <a:endParaRPr lang="pt-BR" sz="1300" noProof="0" dirty="0"/>
          </a:p>
        </p:txBody>
      </p:sp>
      <p:sp>
        <p:nvSpPr>
          <p:cNvPr id="16" name="Shape 14"/>
          <p:cNvSpPr/>
          <p:nvPr/>
        </p:nvSpPr>
        <p:spPr>
          <a:xfrm>
            <a:off x="8691372" y="4389120"/>
            <a:ext cx="356616" cy="0"/>
          </a:xfrm>
          <a:prstGeom prst="line">
            <a:avLst/>
          </a:prstGeom>
          <a:noFill/>
          <a:ln w="19050">
            <a:solidFill>
              <a:srgbClr val="5EEAD4"/>
            </a:solidFill>
            <a:prstDash val="solid"/>
            <a:tailEnd type="triangle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7" name="Shape 15"/>
          <p:cNvSpPr/>
          <p:nvPr/>
        </p:nvSpPr>
        <p:spPr>
          <a:xfrm>
            <a:off x="9121140" y="3383280"/>
            <a:ext cx="2286000" cy="201168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Text 16"/>
          <p:cNvSpPr/>
          <p:nvPr/>
        </p:nvSpPr>
        <p:spPr>
          <a:xfrm>
            <a:off x="9304020" y="37947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13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AÇÃO</a:t>
            </a:r>
            <a:endParaRPr lang="pt-BR" sz="1300" noProof="0" dirty="0"/>
          </a:p>
        </p:txBody>
      </p:sp>
      <p:sp>
        <p:nvSpPr>
          <p:cNvPr id="19" name="Text 17"/>
          <p:cNvSpPr/>
          <p:nvPr/>
        </p:nvSpPr>
        <p:spPr>
          <a:xfrm>
            <a:off x="9304020" y="4343400"/>
            <a:ext cx="1920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Insight, decisão</a:t>
            </a:r>
            <a:endParaRPr lang="pt-BR" sz="1300" noProof="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automação</a:t>
            </a:r>
            <a:endParaRPr lang="pt-BR" sz="1300" noProof="0" dirty="0"/>
          </a:p>
        </p:txBody>
      </p:sp>
      <p:sp>
        <p:nvSpPr>
          <p:cNvPr id="20" name="Text 18"/>
          <p:cNvSpPr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14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Dados geram insights.  Insights geram decisões.  Decisões geram resultados.</a:t>
            </a:r>
            <a:endParaRPr lang="pt-BR" sz="1400" noProof="0" dirty="0"/>
          </a:p>
        </p:txBody>
      </p:sp>
      <p:sp>
        <p:nvSpPr>
          <p:cNvPr id="21" name="Text 19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2" name="Text 20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26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03.5  ·  AO VIVO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8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Demonstração prática</a:t>
            </a:r>
            <a:endParaRPr lang="pt-BR" sz="48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148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Agora vamos pedir para a IA pensar como um consultor experiente.</a:t>
            </a:r>
            <a:endParaRPr lang="pt-BR" sz="19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2880360"/>
            <a:ext cx="10881360" cy="182880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914400" y="3063240"/>
            <a:ext cx="10424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5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PROMPT  ·  DEMONSTRAÇÃO</a:t>
            </a:r>
            <a:endParaRPr lang="pt-BR" sz="1000" noProof="0" dirty="0"/>
          </a:p>
        </p:txBody>
      </p:sp>
      <p:sp>
        <p:nvSpPr>
          <p:cNvPr id="7" name="Text 5"/>
          <p:cNvSpPr/>
          <p:nvPr/>
        </p:nvSpPr>
        <p:spPr>
          <a:xfrm>
            <a:off x="914400" y="3429000"/>
            <a:ext cx="10424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8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"Analise os dados desta empresa e proponha as 10 ações com maior potencial de impacto para aumentar faturamento, rentabilidade e eficiência operacional."</a:t>
            </a:r>
            <a:endParaRPr lang="pt-BR" sz="1800" noProof="0" dirty="0"/>
          </a:p>
        </p:txBody>
      </p:sp>
      <p:sp>
        <p:nvSpPr>
          <p:cNvPr id="8" name="Shape 6"/>
          <p:cNvSpPr/>
          <p:nvPr/>
        </p:nvSpPr>
        <p:spPr>
          <a:xfrm>
            <a:off x="640080" y="4937760"/>
            <a:ext cx="3520440" cy="11887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9" name="Shape 7"/>
          <p:cNvSpPr/>
          <p:nvPr/>
        </p:nvSpPr>
        <p:spPr>
          <a:xfrm>
            <a:off x="914400" y="5193792"/>
            <a:ext cx="118872" cy="118872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0" name="Text 8"/>
          <p:cNvSpPr/>
          <p:nvPr/>
        </p:nvSpPr>
        <p:spPr>
          <a:xfrm>
            <a:off x="1143000" y="51480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ANÁLISE</a:t>
            </a:r>
            <a:endParaRPr lang="pt-BR" sz="1000" noProof="0" dirty="0"/>
          </a:p>
        </p:txBody>
      </p:sp>
      <p:sp>
        <p:nvSpPr>
          <p:cNvPr id="11" name="Text 9"/>
          <p:cNvSpPr/>
          <p:nvPr/>
        </p:nvSpPr>
        <p:spPr>
          <a:xfrm>
            <a:off x="914400" y="5468112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Lê os dados</a:t>
            </a:r>
            <a:endParaRPr lang="pt-BR" sz="1300" noProof="0" dirty="0"/>
          </a:p>
          <a:p>
            <a:pPr marL="0" indent="0">
              <a:lnSpc>
                <a:spcPct val="12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identifica padrões.</a:t>
            </a:r>
            <a:endParaRPr lang="pt-BR" sz="1300" noProof="0" dirty="0"/>
          </a:p>
        </p:txBody>
      </p:sp>
      <p:sp>
        <p:nvSpPr>
          <p:cNvPr id="12" name="Shape 10"/>
          <p:cNvSpPr/>
          <p:nvPr/>
        </p:nvSpPr>
        <p:spPr>
          <a:xfrm>
            <a:off x="4343400" y="4937760"/>
            <a:ext cx="3520440" cy="11887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4617720" y="5193792"/>
            <a:ext cx="118872" cy="118872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4846320" y="51480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HIPÓTESES</a:t>
            </a:r>
            <a:endParaRPr lang="pt-BR" sz="1000" noProof="0" dirty="0"/>
          </a:p>
        </p:txBody>
      </p:sp>
      <p:sp>
        <p:nvSpPr>
          <p:cNvPr id="15" name="Text 13"/>
          <p:cNvSpPr/>
          <p:nvPr/>
        </p:nvSpPr>
        <p:spPr>
          <a:xfrm>
            <a:off x="4617720" y="5468112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Gera caminhos</a:t>
            </a:r>
            <a:endParaRPr lang="pt-BR" sz="1300" noProof="0" dirty="0"/>
          </a:p>
          <a:p>
            <a:pPr marL="0" indent="0">
              <a:lnSpc>
                <a:spcPct val="12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quantifica impacto.</a:t>
            </a:r>
            <a:endParaRPr lang="pt-BR" sz="1300" noProof="0" dirty="0"/>
          </a:p>
        </p:txBody>
      </p:sp>
      <p:sp>
        <p:nvSpPr>
          <p:cNvPr id="16" name="Shape 14"/>
          <p:cNvSpPr/>
          <p:nvPr/>
        </p:nvSpPr>
        <p:spPr>
          <a:xfrm>
            <a:off x="8046720" y="4937760"/>
            <a:ext cx="3520440" cy="11887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7" name="Shape 15"/>
          <p:cNvSpPr/>
          <p:nvPr/>
        </p:nvSpPr>
        <p:spPr>
          <a:xfrm>
            <a:off x="8321040" y="5193792"/>
            <a:ext cx="118872" cy="118872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Text 16"/>
          <p:cNvSpPr/>
          <p:nvPr/>
        </p:nvSpPr>
        <p:spPr>
          <a:xfrm>
            <a:off x="8549640" y="51480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AÇÃO</a:t>
            </a:r>
            <a:endParaRPr lang="pt-BR" sz="1000" noProof="0" dirty="0"/>
          </a:p>
        </p:txBody>
      </p:sp>
      <p:sp>
        <p:nvSpPr>
          <p:cNvPr id="19" name="Text 17"/>
          <p:cNvSpPr/>
          <p:nvPr/>
        </p:nvSpPr>
        <p:spPr>
          <a:xfrm>
            <a:off x="8321040" y="5468112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Devolve um</a:t>
            </a:r>
            <a:endParaRPr lang="pt-BR" sz="1300" noProof="0" dirty="0"/>
          </a:p>
          <a:p>
            <a:pPr marL="0" indent="0">
              <a:lnSpc>
                <a:spcPct val="125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plano executável.</a:t>
            </a:r>
            <a:endParaRPr lang="pt-BR" sz="1300" noProof="0" dirty="0"/>
          </a:p>
        </p:txBody>
      </p:sp>
      <p:sp>
        <p:nvSpPr>
          <p:cNvPr id="20" name="Text 18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27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  ·  CLIENTES EM OPERAÇÃO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8686800" y="1645920"/>
            <a:ext cx="3200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20000" i="1" noProof="0" dirty="0">
                <a:solidFill>
                  <a:srgbClr val="151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pt-BR" sz="20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377440"/>
            <a:ext cx="9144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56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de Cases de Sucesso</a:t>
            </a:r>
            <a:endParaRPr lang="pt-BR" sz="5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36576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endParaRPr lang="pt-BR" sz="2000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57150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pt-BR" sz="1100" kern="0" spc="1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Frank.IA  ·  SOL Estratégia  ·  Seguros  ·  RBR Rental  ·  Reserve Temporada</a:t>
            </a:r>
            <a:endParaRPr lang="pt-BR" sz="1100" noProof="0" dirty="0"/>
          </a:p>
        </p:txBody>
      </p:sp>
      <p:sp>
        <p:nvSpPr>
          <p:cNvPr id="7" name="Text 5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8" name="Text 6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10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04.01  ·  EM OPERAÇÃO  ·  MULTIPROPRIEDADE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400" noProof="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Rental</a:t>
            </a:r>
            <a:endParaRPr lang="pt-BR" sz="64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Cota rentável.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Operação que se gere sozinha.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Rentabilização de cotas em mercado de alta rotatividade.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868680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SIMULADOR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Yield e payback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por cota.</a:t>
            </a:r>
            <a:endParaRPr lang="pt-B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3538728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3538728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767328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CALENDÁRIO IA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3767328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Abre e fecha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automaticamente.</a:t>
            </a:r>
            <a:endParaRPr lang="pt-BR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6437376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6437376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6665976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COBRANÇA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6665976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Emissão, mensalidades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cancelamento.</a:t>
            </a:r>
            <a:endParaRPr lang="pt-B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9336024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Shape 17"/>
          <p:cNvSpPr/>
          <p:nvPr/>
        </p:nvSpPr>
        <p:spPr>
          <a:xfrm>
            <a:off x="9336024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Text 18"/>
          <p:cNvSpPr/>
          <p:nvPr/>
        </p:nvSpPr>
        <p:spPr>
          <a:xfrm>
            <a:off x="9564624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BI GERENCIAL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9564624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Visão por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empreendimento.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14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04.02  ·  EM OPERAÇÃO  ·  HOSPITALIDADE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56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</a:t>
            </a:r>
            <a:endParaRPr lang="pt-BR" sz="56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Reserva fluida.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Concierge inteligente.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Hospitalidade do clique do hóspede ao check-out.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868680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DISPONIBILIDADE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Confirmação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automática.</a:t>
            </a:r>
            <a:endParaRPr lang="pt-B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3538728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3538728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767328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CONCIERGE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3767328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Voucher, autorização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comunicação.</a:t>
            </a:r>
            <a:endParaRPr lang="pt-BR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6437376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6437376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6665976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CHECK-IN/OUT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6665976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Gestão dinâmica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 reserva.</a:t>
            </a:r>
            <a:endParaRPr lang="pt-B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9336024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Shape 17"/>
          <p:cNvSpPr/>
          <p:nvPr/>
        </p:nvSpPr>
        <p:spPr>
          <a:xfrm>
            <a:off x="9336024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Text 18"/>
          <p:cNvSpPr/>
          <p:nvPr/>
        </p:nvSpPr>
        <p:spPr>
          <a:xfrm>
            <a:off x="9564624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CUSTO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9564624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Otimização das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plataformas (OTAs).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15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04.03  ·  EM OPERAÇÃO  ·  ENERGIA SOLAR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 </a:t>
            </a:r>
            <a:r>
              <a:rPr lang="pt-BR" sz="6000" noProof="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Estratég.IA</a:t>
            </a:r>
            <a:endParaRPr lang="pt-BR" sz="6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SDR de IA, do anúncio à reunião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 o time comercial.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Funil completo para o segmento de energia solar.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868680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ADS + LANDING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Meta, Google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página de captura.</a:t>
            </a:r>
            <a:endParaRPr lang="pt-B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3538728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3538728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767328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QUALIFICAÇÃO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3767328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Atendimento e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declínio de curiosos.</a:t>
            </a:r>
            <a:endParaRPr lang="pt-BR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6437376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6437376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6665976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AGENDAMENTO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6665976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Reunião direto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na agenda do closer.</a:t>
            </a:r>
            <a:endParaRPr lang="pt-B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9336024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Shape 17"/>
          <p:cNvSpPr/>
          <p:nvPr/>
        </p:nvSpPr>
        <p:spPr>
          <a:xfrm>
            <a:off x="9336024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Text 18"/>
          <p:cNvSpPr/>
          <p:nvPr/>
        </p:nvSpPr>
        <p:spPr>
          <a:xfrm>
            <a:off x="9564624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BI GERENCIAL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9564624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Visão executiva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para a diretoria.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12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04.04  ·  EM OPERAÇÃO  ·  FRANQUIAS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Frank.IA</a:t>
            </a:r>
            <a:endParaRPr lang="pt-BR" sz="64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Captação de franqueados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 lead à assinatura.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Plataforma para redes multi-segmento.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868680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CRM + KANBAN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Pipeline conversacional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 o investidor.</a:t>
            </a:r>
            <a:endParaRPr lang="pt-B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3538728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3538728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767328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REGRAS DA FRANQUIA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3767328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Qualificação por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perfil e capital.</a:t>
            </a:r>
            <a:endParaRPr lang="pt-BR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6437376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6437376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6665976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COF · DOCUMENTOS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6665976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Geração automática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 dossiê.</a:t>
            </a:r>
            <a:endParaRPr lang="pt-B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9336024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Shape 17"/>
          <p:cNvSpPr/>
          <p:nvPr/>
        </p:nvSpPr>
        <p:spPr>
          <a:xfrm>
            <a:off x="9336024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Text 18"/>
          <p:cNvSpPr/>
          <p:nvPr/>
        </p:nvSpPr>
        <p:spPr>
          <a:xfrm>
            <a:off x="9564624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BI GERENCIAL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9564624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Reports da rede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para a diretoria.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11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04.05  ·  EM OPERAÇÃO  ·  SEGUROS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Segur.AI</a:t>
            </a:r>
            <a:endParaRPr lang="pt-BR" sz="64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24028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8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Corretora de seguros</a:t>
            </a:r>
            <a:endParaRPr lang="pt-BR" sz="18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278892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 planilha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ao CRM com BI integrado.</a:t>
            </a:r>
            <a:endParaRPr lang="pt-BR" sz="2600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Plataforma gerencial para corretoras.</a:t>
            </a:r>
            <a:endParaRPr lang="pt-B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640080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CARTEIRA</a:t>
            </a:r>
            <a:endParaRPr lang="pt-BR" sz="1000" noProof="0" dirty="0"/>
          </a:p>
        </p:txBody>
      </p:sp>
      <p:sp>
        <p:nvSpPr>
          <p:cNvPr id="10" name="Text 8"/>
          <p:cNvSpPr/>
          <p:nvPr/>
        </p:nvSpPr>
        <p:spPr>
          <a:xfrm>
            <a:off x="868680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Clientes e apólices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 visão única.</a:t>
            </a:r>
            <a:endParaRPr lang="pt-BR" sz="1200" noProof="0" dirty="0"/>
          </a:p>
        </p:txBody>
      </p:sp>
      <p:sp>
        <p:nvSpPr>
          <p:cNvPr id="11" name="Shape 9"/>
          <p:cNvSpPr/>
          <p:nvPr/>
        </p:nvSpPr>
        <p:spPr>
          <a:xfrm>
            <a:off x="3538728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Shape 10"/>
          <p:cNvSpPr/>
          <p:nvPr/>
        </p:nvSpPr>
        <p:spPr>
          <a:xfrm>
            <a:off x="3538728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Text 11"/>
          <p:cNvSpPr/>
          <p:nvPr/>
        </p:nvSpPr>
        <p:spPr>
          <a:xfrm>
            <a:off x="3767328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PRODUÇÃO</a:t>
            </a:r>
            <a:endParaRPr lang="pt-BR" sz="1000" noProof="0" dirty="0"/>
          </a:p>
        </p:txBody>
      </p:sp>
      <p:sp>
        <p:nvSpPr>
          <p:cNvPr id="14" name="Text 12"/>
          <p:cNvSpPr/>
          <p:nvPr/>
        </p:nvSpPr>
        <p:spPr>
          <a:xfrm>
            <a:off x="3767328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Dashboards de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performance comercial.</a:t>
            </a:r>
            <a:endParaRPr lang="pt-BR" sz="1200" noProof="0" dirty="0"/>
          </a:p>
        </p:txBody>
      </p:sp>
      <p:sp>
        <p:nvSpPr>
          <p:cNvPr id="15" name="Shape 13"/>
          <p:cNvSpPr/>
          <p:nvPr/>
        </p:nvSpPr>
        <p:spPr>
          <a:xfrm>
            <a:off x="6437376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Shape 14"/>
          <p:cNvSpPr/>
          <p:nvPr/>
        </p:nvSpPr>
        <p:spPr>
          <a:xfrm>
            <a:off x="6437376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7" name="Text 15"/>
          <p:cNvSpPr/>
          <p:nvPr/>
        </p:nvSpPr>
        <p:spPr>
          <a:xfrm>
            <a:off x="6665976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RENOVAÇÃO</a:t>
            </a:r>
            <a:endParaRPr lang="pt-BR" sz="1000" noProof="0" dirty="0"/>
          </a:p>
        </p:txBody>
      </p:sp>
      <p:sp>
        <p:nvSpPr>
          <p:cNvPr id="18" name="Text 16"/>
          <p:cNvSpPr/>
          <p:nvPr/>
        </p:nvSpPr>
        <p:spPr>
          <a:xfrm>
            <a:off x="6665976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Alertas e ações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antes do vencimento.</a:t>
            </a:r>
            <a:endParaRPr lang="pt-BR" sz="1200" noProof="0" dirty="0"/>
          </a:p>
        </p:txBody>
      </p:sp>
      <p:sp>
        <p:nvSpPr>
          <p:cNvPr id="19" name="Shape 17"/>
          <p:cNvSpPr/>
          <p:nvPr/>
        </p:nvSpPr>
        <p:spPr>
          <a:xfrm>
            <a:off x="9336024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Shape 18"/>
          <p:cNvSpPr/>
          <p:nvPr/>
        </p:nvSpPr>
        <p:spPr>
          <a:xfrm>
            <a:off x="9336024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1" name="Text 19"/>
          <p:cNvSpPr/>
          <p:nvPr/>
        </p:nvSpPr>
        <p:spPr>
          <a:xfrm>
            <a:off x="9564624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BI INTEGRADO</a:t>
            </a:r>
            <a:endParaRPr lang="pt-BR" sz="1000" noProof="0" dirty="0"/>
          </a:p>
        </p:txBody>
      </p:sp>
      <p:sp>
        <p:nvSpPr>
          <p:cNvPr id="22" name="Text 20"/>
          <p:cNvSpPr/>
          <p:nvPr/>
        </p:nvSpPr>
        <p:spPr>
          <a:xfrm>
            <a:off x="9564624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Decisão baseada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 dados, não em planilha.</a:t>
            </a:r>
            <a:endParaRPr lang="pt-BR" sz="1200" noProof="0" dirty="0"/>
          </a:p>
        </p:txBody>
      </p:sp>
      <p:sp>
        <p:nvSpPr>
          <p:cNvPr id="23" name="Text 21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4" name="Text 22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13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01  ·  QUEM SOU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Borges</a:t>
            </a:r>
            <a:endParaRPr lang="pt-BR" sz="6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3317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0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Empresário e fundador do Grupo RBR.</a:t>
            </a:r>
            <a:endParaRPr lang="pt-BR" sz="2000" noProof="0" dirty="0"/>
          </a:p>
        </p:txBody>
      </p:sp>
      <p:sp>
        <p:nvSpPr>
          <p:cNvPr id="5" name="Shape 3"/>
          <p:cNvSpPr/>
          <p:nvPr/>
        </p:nvSpPr>
        <p:spPr>
          <a:xfrm>
            <a:off x="7680960" y="3383280"/>
            <a:ext cx="27432" cy="283464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7909560" y="3383280"/>
            <a:ext cx="40233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7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"Transformo conhecimento, dados</a:t>
            </a:r>
            <a:endParaRPr lang="pt-BR" sz="17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7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 tecnologia em sistemas que</a:t>
            </a:r>
            <a:endParaRPr lang="pt-BR" sz="17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7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ajudam empresas a pensar melhor</a:t>
            </a:r>
            <a:endParaRPr lang="pt-BR" sz="17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7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 crescer com inteligência."</a:t>
            </a:r>
            <a:endParaRPr lang="pt-BR" sz="1700" noProof="0" dirty="0"/>
          </a:p>
        </p:txBody>
      </p:sp>
      <p:sp>
        <p:nvSpPr>
          <p:cNvPr id="7" name="Text 5"/>
          <p:cNvSpPr/>
          <p:nvPr/>
        </p:nvSpPr>
        <p:spPr>
          <a:xfrm>
            <a:off x="640080" y="347472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4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12+</a:t>
            </a:r>
            <a:endParaRPr lang="pt-BR" sz="4400" noProof="0" dirty="0"/>
          </a:p>
        </p:txBody>
      </p:sp>
      <p:sp>
        <p:nvSpPr>
          <p:cNvPr id="8" name="Text 6"/>
          <p:cNvSpPr/>
          <p:nvPr/>
        </p:nvSpPr>
        <p:spPr>
          <a:xfrm>
            <a:off x="2194560" y="3639312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4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anos construindo automação</a:t>
            </a:r>
            <a:endParaRPr lang="pt-BR" sz="14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4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inteligência aplicada</a:t>
            </a:r>
            <a:endParaRPr lang="pt-BR" sz="1400" noProof="0" dirty="0"/>
          </a:p>
        </p:txBody>
      </p:sp>
      <p:sp>
        <p:nvSpPr>
          <p:cNvPr id="9" name="Text 7"/>
          <p:cNvSpPr/>
          <p:nvPr/>
        </p:nvSpPr>
        <p:spPr>
          <a:xfrm>
            <a:off x="640080" y="438912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4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40+</a:t>
            </a:r>
            <a:endParaRPr lang="pt-BR" sz="4400" noProof="0" dirty="0"/>
          </a:p>
        </p:txBody>
      </p:sp>
      <p:sp>
        <p:nvSpPr>
          <p:cNvPr id="10" name="Text 8"/>
          <p:cNvSpPr/>
          <p:nvPr/>
        </p:nvSpPr>
        <p:spPr>
          <a:xfrm>
            <a:off x="2194560" y="4553712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4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projetos entregues em</a:t>
            </a:r>
            <a:endParaRPr lang="pt-BR" sz="14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4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franquias, redes e operações</a:t>
            </a:r>
            <a:endParaRPr lang="pt-BR" sz="1400" noProof="0" dirty="0"/>
          </a:p>
        </p:txBody>
      </p:sp>
      <p:sp>
        <p:nvSpPr>
          <p:cNvPr id="11" name="Text 9"/>
          <p:cNvSpPr/>
          <p:nvPr/>
        </p:nvSpPr>
        <p:spPr>
          <a:xfrm>
            <a:off x="640080" y="530352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4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pt-BR" sz="4400" noProof="0" dirty="0"/>
          </a:p>
        </p:txBody>
      </p:sp>
      <p:sp>
        <p:nvSpPr>
          <p:cNvPr id="12" name="Text 10"/>
          <p:cNvSpPr/>
          <p:nvPr/>
        </p:nvSpPr>
        <p:spPr>
          <a:xfrm>
            <a:off x="2194560" y="5468112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4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empresas no</a:t>
            </a:r>
            <a:endParaRPr lang="pt-BR" sz="14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4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Grupo RBR</a:t>
            </a:r>
            <a:endParaRPr lang="pt-BR" sz="1400" noProof="0" dirty="0"/>
          </a:p>
        </p:txBody>
      </p:sp>
      <p:sp>
        <p:nvSpPr>
          <p:cNvPr id="13" name="Text 11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14" name="Text 12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0">
            <a:extLst>
              <a:ext uri="{FF2B5EF4-FFF2-40B4-BE49-F238E27FC236}">
                <a16:creationId xmlns:a16="http://schemas.microsoft.com/office/drawing/2014/main" id="{D54EA1F1-AEC2-6ED1-76A2-83919F0F49D6}"/>
              </a:ext>
            </a:extLst>
          </p:cNvPr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  ·  CENÁRIOS PARA CONSULTORES</a:t>
            </a:r>
            <a:endParaRPr lang="pt-BR" sz="1100" noProof="0" dirty="0"/>
          </a:p>
        </p:txBody>
      </p:sp>
      <p:sp>
        <p:nvSpPr>
          <p:cNvPr id="10" name="Text 1">
            <a:extLst>
              <a:ext uri="{FF2B5EF4-FFF2-40B4-BE49-F238E27FC236}">
                <a16:creationId xmlns:a16="http://schemas.microsoft.com/office/drawing/2014/main" id="{1F67B9A7-FC65-7066-DFB1-BC9BFDD2FC2F}"/>
              </a:ext>
            </a:extLst>
          </p:cNvPr>
          <p:cNvSpPr/>
          <p:nvPr/>
        </p:nvSpPr>
        <p:spPr>
          <a:xfrm>
            <a:off x="8686800" y="1645920"/>
            <a:ext cx="3200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20000" i="1" noProof="0" dirty="0">
                <a:solidFill>
                  <a:srgbClr val="151B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pt-BR" sz="20000" noProof="0" dirty="0"/>
          </a:p>
        </p:txBody>
      </p:sp>
      <p:sp>
        <p:nvSpPr>
          <p:cNvPr id="11" name="Text 2">
            <a:extLst>
              <a:ext uri="{FF2B5EF4-FFF2-40B4-BE49-F238E27FC236}">
                <a16:creationId xmlns:a16="http://schemas.microsoft.com/office/drawing/2014/main" id="{12FCCD25-1127-A141-6ECC-DA629E50EDA7}"/>
              </a:ext>
            </a:extLst>
          </p:cNvPr>
          <p:cNvSpPr/>
          <p:nvPr/>
        </p:nvSpPr>
        <p:spPr>
          <a:xfrm>
            <a:off x="640080" y="2377440"/>
            <a:ext cx="9144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Cenários práticos</a:t>
            </a:r>
            <a:endParaRPr lang="pt-BR" sz="6400" noProof="0" dirty="0"/>
          </a:p>
        </p:txBody>
      </p:sp>
      <p:sp>
        <p:nvSpPr>
          <p:cNvPr id="12" name="Text 3">
            <a:extLst>
              <a:ext uri="{FF2B5EF4-FFF2-40B4-BE49-F238E27FC236}">
                <a16:creationId xmlns:a16="http://schemas.microsoft.com/office/drawing/2014/main" id="{4313926F-6BD1-83B9-FB1E-AC620DF33DE6}"/>
              </a:ext>
            </a:extLst>
          </p:cNvPr>
          <p:cNvSpPr/>
          <p:nvPr/>
        </p:nvSpPr>
        <p:spPr>
          <a:xfrm>
            <a:off x="640080" y="36576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000" i="1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Como o consultor de franquia</a:t>
            </a:r>
            <a:endParaRPr lang="pt-BR" sz="20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000" i="1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amplifica o trabalho com IA — por setor.</a:t>
            </a:r>
            <a:endParaRPr lang="pt-BR" sz="2000" noProof="0" dirty="0"/>
          </a:p>
        </p:txBody>
      </p:sp>
      <p:sp>
        <p:nvSpPr>
          <p:cNvPr id="13" name="Text 4">
            <a:extLst>
              <a:ext uri="{FF2B5EF4-FFF2-40B4-BE49-F238E27FC236}">
                <a16:creationId xmlns:a16="http://schemas.microsoft.com/office/drawing/2014/main" id="{DAB17FEC-8ED7-CFE7-9DFF-B3DC791C5E55}"/>
              </a:ext>
            </a:extLst>
          </p:cNvPr>
          <p:cNvSpPr/>
          <p:nvPr/>
        </p:nvSpPr>
        <p:spPr>
          <a:xfrm>
            <a:off x="640080" y="57150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pt-BR" sz="1100" kern="0" spc="1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Redes de varejo  ·  Hospitalidade  ·  Expansão comercial  ·  Educação  ·  Logística  ·  Saúde  ·  Gestão predial</a:t>
            </a:r>
            <a:endParaRPr lang="pt-BR" sz="1100" noProof="0" dirty="0"/>
          </a:p>
        </p:txBody>
      </p:sp>
      <p:sp>
        <p:nvSpPr>
          <p:cNvPr id="14" name="Text 5">
            <a:extLst>
              <a:ext uri="{FF2B5EF4-FFF2-40B4-BE49-F238E27FC236}">
                <a16:creationId xmlns:a16="http://schemas.microsoft.com/office/drawing/2014/main" id="{A04A4C33-0DE9-9235-7CD4-ED8E7D76AAD7}"/>
              </a:ext>
            </a:extLst>
          </p:cNvPr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15" name="Text 6">
            <a:extLst>
              <a:ext uri="{FF2B5EF4-FFF2-40B4-BE49-F238E27FC236}">
                <a16:creationId xmlns:a16="http://schemas.microsoft.com/office/drawing/2014/main" id="{1F0FBA89-7B31-D0C1-F0D8-1AADA8989F25}"/>
              </a:ext>
            </a:extLst>
          </p:cNvPr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11 / 22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05.01  ·  CENÁRIO POR SETOR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258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FRANQUIAS  ·  ALIMENTAÇÃO  ·  RETAIL</a:t>
            </a:r>
            <a:endParaRPr lang="pt-BR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4846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 de varejo</a:t>
            </a:r>
            <a:endParaRPr lang="pt-BR" sz="40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3749040"/>
            <a:ext cx="457200" cy="228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3931920"/>
            <a:ext cx="4663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Sazonalidade decide a margem.</a:t>
            </a:r>
            <a:endParaRPr lang="pt-BR" sz="16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IA antecipa em cada loja.</a:t>
            </a:r>
            <a:endParaRPr lang="pt-B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5943600" y="12801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5943600" y="12801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Text 7"/>
          <p:cNvSpPr/>
          <p:nvPr/>
        </p:nvSpPr>
        <p:spPr>
          <a:xfrm>
            <a:off x="6217920" y="14813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1100" noProof="0" dirty="0"/>
          </a:p>
        </p:txBody>
      </p:sp>
      <p:sp>
        <p:nvSpPr>
          <p:cNvPr id="10" name="Text 8"/>
          <p:cNvSpPr/>
          <p:nvPr/>
        </p:nvSpPr>
        <p:spPr>
          <a:xfrm>
            <a:off x="6217920" y="17830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Previsão de demanda por clima e calendário</a:t>
            </a:r>
            <a:endParaRPr lang="pt-B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6217920" y="22402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Modelos que cruzam temperatura, feriado e sazonalidade para acertar o estoque por unidade.</a:t>
            </a:r>
            <a:endParaRPr lang="pt-B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5943600" y="28803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5943600" y="28803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6217920" y="30815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1100" noProof="0" dirty="0"/>
          </a:p>
        </p:txBody>
      </p:sp>
      <p:sp>
        <p:nvSpPr>
          <p:cNvPr id="15" name="Text 13"/>
          <p:cNvSpPr/>
          <p:nvPr/>
        </p:nvSpPr>
        <p:spPr>
          <a:xfrm>
            <a:off x="6217920" y="33832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 de produtos por região</a:t>
            </a:r>
            <a:endParaRPr lang="pt-BR" sz="1700" noProof="0" dirty="0"/>
          </a:p>
        </p:txBody>
      </p:sp>
      <p:sp>
        <p:nvSpPr>
          <p:cNvPr id="16" name="Text 14"/>
          <p:cNvSpPr/>
          <p:nvPr/>
        </p:nvSpPr>
        <p:spPr>
          <a:xfrm>
            <a:off x="6217920" y="38404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Cada loja com o portfólio que melhor converte no perfil do seu bairro.</a:t>
            </a:r>
            <a:endParaRPr lang="pt-B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5943600" y="44805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Shape 16"/>
          <p:cNvSpPr/>
          <p:nvPr/>
        </p:nvSpPr>
        <p:spPr>
          <a:xfrm>
            <a:off x="5943600" y="44805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 17"/>
          <p:cNvSpPr/>
          <p:nvPr/>
        </p:nvSpPr>
        <p:spPr>
          <a:xfrm>
            <a:off x="6217920" y="46817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1100" noProof="0" dirty="0"/>
          </a:p>
        </p:txBody>
      </p:sp>
      <p:sp>
        <p:nvSpPr>
          <p:cNvPr id="20" name="Text 18"/>
          <p:cNvSpPr/>
          <p:nvPr/>
        </p:nvSpPr>
        <p:spPr>
          <a:xfrm>
            <a:off x="6217920" y="49834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Ranking entre franqueados</a:t>
            </a:r>
            <a:endParaRPr lang="pt-BR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6217920" y="54406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Identifica padrões de quem cresce e replica boas práticas para toda a rede.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17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05.02  ·  CENÁRIO POR SETOR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258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FRANQUIAS  ·  VENDAS  ·  GROWTH</a:t>
            </a:r>
            <a:endParaRPr lang="pt-BR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4846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Expansão comercial</a:t>
            </a:r>
            <a:endParaRPr lang="pt-BR" sz="40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3749040"/>
            <a:ext cx="457200" cy="228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3931920"/>
            <a:ext cx="4663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 comercial precisa qualificar mais</a:t>
            </a:r>
            <a:endParaRPr lang="pt-BR" sz="16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gastando menos tempo com cada lead.</a:t>
            </a:r>
            <a:endParaRPr lang="pt-B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5943600" y="12801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5943600" y="12801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Text 7"/>
          <p:cNvSpPr/>
          <p:nvPr/>
        </p:nvSpPr>
        <p:spPr>
          <a:xfrm>
            <a:off x="6217920" y="14813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1100" noProof="0" dirty="0"/>
          </a:p>
        </p:txBody>
      </p:sp>
      <p:sp>
        <p:nvSpPr>
          <p:cNvPr id="10" name="Text 8"/>
          <p:cNvSpPr/>
          <p:nvPr/>
        </p:nvSpPr>
        <p:spPr>
          <a:xfrm>
            <a:off x="6217920" y="17830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Qualificação automática de leads</a:t>
            </a:r>
            <a:endParaRPr lang="pt-B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6217920" y="22402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Agente de IA conduz o primeiro contato no WhatsApp em segundos.</a:t>
            </a:r>
            <a:endParaRPr lang="pt-B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5943600" y="28803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5943600" y="28803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6217920" y="30815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1100" noProof="0" dirty="0"/>
          </a:p>
        </p:txBody>
      </p:sp>
      <p:sp>
        <p:nvSpPr>
          <p:cNvPr id="15" name="Text 13"/>
          <p:cNvSpPr/>
          <p:nvPr/>
        </p:nvSpPr>
        <p:spPr>
          <a:xfrm>
            <a:off x="6217920" y="33832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de viabilidade de pontos</a:t>
            </a:r>
            <a:endParaRPr lang="pt-BR" sz="1700" noProof="0" dirty="0"/>
          </a:p>
        </p:txBody>
      </p:sp>
      <p:sp>
        <p:nvSpPr>
          <p:cNvPr id="16" name="Text 14"/>
          <p:cNvSpPr/>
          <p:nvPr/>
        </p:nvSpPr>
        <p:spPr>
          <a:xfrm>
            <a:off x="6217920" y="38404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Cruza dados geográficos, demográficos e de concorrência por região.</a:t>
            </a:r>
            <a:endParaRPr lang="pt-B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5943600" y="44805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Shape 16"/>
          <p:cNvSpPr/>
          <p:nvPr/>
        </p:nvSpPr>
        <p:spPr>
          <a:xfrm>
            <a:off x="5943600" y="44805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 17"/>
          <p:cNvSpPr/>
          <p:nvPr/>
        </p:nvSpPr>
        <p:spPr>
          <a:xfrm>
            <a:off x="6217920" y="46817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1100" noProof="0" dirty="0"/>
          </a:p>
        </p:txBody>
      </p:sp>
      <p:sp>
        <p:nvSpPr>
          <p:cNvPr id="20" name="Text 18"/>
          <p:cNvSpPr/>
          <p:nvPr/>
        </p:nvSpPr>
        <p:spPr>
          <a:xfrm>
            <a:off x="6217920" y="49834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24/7</a:t>
            </a:r>
            <a:endParaRPr lang="pt-BR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6217920" y="54406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Suporte ao franqueado e ao cliente final fora do horário comercial.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19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05.03  ·  CENÁRIO POR SETOR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258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ENSINO  ·  TÉCNICO  ·  PROFISSIONALIZANTE</a:t>
            </a:r>
            <a:endParaRPr lang="pt-BR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4846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Educação</a:t>
            </a:r>
            <a:endParaRPr lang="pt-BR" sz="40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3749040"/>
            <a:ext cx="457200" cy="228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3931920"/>
            <a:ext cx="4663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Aprender melhor.</a:t>
            </a:r>
            <a:endParaRPr lang="pt-BR" sz="16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Formar para o mercado.</a:t>
            </a:r>
            <a:endParaRPr lang="pt-B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5943600" y="12801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5943600" y="12801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Text 7"/>
          <p:cNvSpPr/>
          <p:nvPr/>
        </p:nvSpPr>
        <p:spPr>
          <a:xfrm>
            <a:off x="6217920" y="14813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1100" noProof="0" dirty="0"/>
          </a:p>
        </p:txBody>
      </p:sp>
      <p:sp>
        <p:nvSpPr>
          <p:cNvPr id="10" name="Text 8"/>
          <p:cNvSpPr/>
          <p:nvPr/>
        </p:nvSpPr>
        <p:spPr>
          <a:xfrm>
            <a:off x="6217920" y="17830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de desempenho prático</a:t>
            </a:r>
            <a:endParaRPr lang="pt-B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6217920" y="22402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Acompanhamento de projetos e evolução real do aluno — além das notas.</a:t>
            </a:r>
            <a:endParaRPr lang="pt-B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5943600" y="28803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5943600" y="28803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6217920" y="30815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1100" noProof="0" dirty="0"/>
          </a:p>
        </p:txBody>
      </p:sp>
      <p:sp>
        <p:nvSpPr>
          <p:cNvPr id="15" name="Text 13"/>
          <p:cNvSpPr/>
          <p:nvPr/>
        </p:nvSpPr>
        <p:spPr>
          <a:xfrm>
            <a:off x="6217920" y="33832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Personalização por carreira</a:t>
            </a:r>
            <a:endParaRPr lang="pt-BR" sz="1700" noProof="0" dirty="0"/>
          </a:p>
        </p:txBody>
      </p:sp>
      <p:sp>
        <p:nvSpPr>
          <p:cNvPr id="16" name="Text 14"/>
          <p:cNvSpPr/>
          <p:nvPr/>
        </p:nvSpPr>
        <p:spPr>
          <a:xfrm>
            <a:off x="6217920" y="38404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Conteúdo e trilha ajustados ao objetivo profissional de cada aluno.</a:t>
            </a:r>
            <a:endParaRPr lang="pt-B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5943600" y="44805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Shape 16"/>
          <p:cNvSpPr/>
          <p:nvPr/>
        </p:nvSpPr>
        <p:spPr>
          <a:xfrm>
            <a:off x="5943600" y="44805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 17"/>
          <p:cNvSpPr/>
          <p:nvPr/>
        </p:nvSpPr>
        <p:spPr>
          <a:xfrm>
            <a:off x="6217920" y="46817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1100" noProof="0" dirty="0"/>
          </a:p>
        </p:txBody>
      </p:sp>
      <p:sp>
        <p:nvSpPr>
          <p:cNvPr id="20" name="Text 18"/>
          <p:cNvSpPr/>
          <p:nvPr/>
        </p:nvSpPr>
        <p:spPr>
          <a:xfrm>
            <a:off x="6217920" y="49834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Retenção e progressão</a:t>
            </a:r>
            <a:endParaRPr lang="pt-BR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6217920" y="54406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Sinalização precoce de desengajamento e ações que mantêm o aluno na jornada.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20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05.04  ·  CENÁRIO POR SETOR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258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SERVIÇOS  ·  LAST MILE  ·  SUPPLY</a:t>
            </a:r>
            <a:endParaRPr lang="pt-BR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4846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Logística e operação</a:t>
            </a:r>
            <a:endParaRPr lang="pt-BR" sz="40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3749040"/>
            <a:ext cx="457200" cy="228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3931920"/>
            <a:ext cx="4663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Operação é margem.</a:t>
            </a:r>
            <a:endParaRPr lang="pt-BR" sz="16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Cada minuto e cada rota têm um custo escondido.</a:t>
            </a:r>
            <a:endParaRPr lang="pt-B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5943600" y="12801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5943600" y="12801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Text 7"/>
          <p:cNvSpPr/>
          <p:nvPr/>
        </p:nvSpPr>
        <p:spPr>
          <a:xfrm>
            <a:off x="6217920" y="14813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1100" noProof="0" dirty="0"/>
          </a:p>
        </p:txBody>
      </p:sp>
      <p:sp>
        <p:nvSpPr>
          <p:cNvPr id="10" name="Text 8"/>
          <p:cNvSpPr/>
          <p:nvPr/>
        </p:nvSpPr>
        <p:spPr>
          <a:xfrm>
            <a:off x="6217920" y="17830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Otimização de rotas</a:t>
            </a:r>
            <a:endParaRPr lang="pt-B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6217920" y="22402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Algoritmos que reduzem quilometragem e tempo por entrega.</a:t>
            </a:r>
            <a:endParaRPr lang="pt-B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5943600" y="28803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5943600" y="28803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6217920" y="30815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1100" noProof="0" dirty="0"/>
          </a:p>
        </p:txBody>
      </p:sp>
      <p:sp>
        <p:nvSpPr>
          <p:cNvPr id="15" name="Text 13"/>
          <p:cNvSpPr/>
          <p:nvPr/>
        </p:nvSpPr>
        <p:spPr>
          <a:xfrm>
            <a:off x="6217920" y="33832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Previsão de demanda</a:t>
            </a:r>
            <a:endParaRPr lang="pt-BR" sz="1700" noProof="0" dirty="0"/>
          </a:p>
        </p:txBody>
      </p:sp>
      <p:sp>
        <p:nvSpPr>
          <p:cNvPr id="16" name="Text 14"/>
          <p:cNvSpPr/>
          <p:nvPr/>
        </p:nvSpPr>
        <p:spPr>
          <a:xfrm>
            <a:off x="6217920" y="38404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Dimensionamento de equipe e capacidade por janela e região.</a:t>
            </a:r>
            <a:endParaRPr lang="pt-B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5943600" y="44805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Shape 16"/>
          <p:cNvSpPr/>
          <p:nvPr/>
        </p:nvSpPr>
        <p:spPr>
          <a:xfrm>
            <a:off x="5943600" y="44805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 17"/>
          <p:cNvSpPr/>
          <p:nvPr/>
        </p:nvSpPr>
        <p:spPr>
          <a:xfrm>
            <a:off x="6217920" y="46817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1100" noProof="0" dirty="0"/>
          </a:p>
        </p:txBody>
      </p:sp>
      <p:sp>
        <p:nvSpPr>
          <p:cNvPr id="20" name="Text 18"/>
          <p:cNvSpPr/>
          <p:nvPr/>
        </p:nvSpPr>
        <p:spPr>
          <a:xfrm>
            <a:off x="6217920" y="49834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 automatizado</a:t>
            </a:r>
            <a:endParaRPr lang="pt-BR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6217920" y="54406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Atendimento de status, reagendamentos e resolução em primeiro nível.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21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05.05  ·  CENÁRIO POR SETOR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258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WELLNESS  ·  HÁBITO  ·  ASSINATURA</a:t>
            </a:r>
            <a:endParaRPr lang="pt-BR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4846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Saúde e estilo de vida</a:t>
            </a:r>
            <a:endParaRPr lang="pt-BR" sz="40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3749040"/>
            <a:ext cx="457200" cy="228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3931920"/>
            <a:ext cx="4663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Hábito vence método.</a:t>
            </a:r>
            <a:endParaRPr lang="pt-BR" sz="16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 segundo cérebro acompanha cada cliente.</a:t>
            </a:r>
            <a:endParaRPr lang="pt-B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5943600" y="12801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5943600" y="12801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Text 7"/>
          <p:cNvSpPr/>
          <p:nvPr/>
        </p:nvSpPr>
        <p:spPr>
          <a:xfrm>
            <a:off x="6217920" y="14813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1100" noProof="0" dirty="0"/>
          </a:p>
        </p:txBody>
      </p:sp>
      <p:sp>
        <p:nvSpPr>
          <p:cNvPr id="10" name="Text 8"/>
          <p:cNvSpPr/>
          <p:nvPr/>
        </p:nvSpPr>
        <p:spPr>
          <a:xfrm>
            <a:off x="6217920" y="17830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Jornada de hábito por cliente</a:t>
            </a:r>
            <a:endParaRPr lang="pt-B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6217920" y="22402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Frequência, evolução e metas individuais acompanhadas em tempo real.</a:t>
            </a:r>
            <a:endParaRPr lang="pt-B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5943600" y="28803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5943600" y="28803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6217920" y="30815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1100" noProof="0" dirty="0"/>
          </a:p>
        </p:txBody>
      </p:sp>
      <p:sp>
        <p:nvSpPr>
          <p:cNvPr id="15" name="Text 13"/>
          <p:cNvSpPr/>
          <p:nvPr/>
        </p:nvSpPr>
        <p:spPr>
          <a:xfrm>
            <a:off x="6217920" y="33832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Sinal precoce de desistência</a:t>
            </a:r>
            <a:endParaRPr lang="pt-BR" sz="1700" noProof="0" dirty="0"/>
          </a:p>
        </p:txBody>
      </p:sp>
      <p:sp>
        <p:nvSpPr>
          <p:cNvPr id="16" name="Text 14"/>
          <p:cNvSpPr/>
          <p:nvPr/>
        </p:nvSpPr>
        <p:spPr>
          <a:xfrm>
            <a:off x="6217920" y="38404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Identifica o cliente em risco antes do cancelamento — e aciona ação.</a:t>
            </a:r>
            <a:endParaRPr lang="pt-B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5943600" y="44805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Shape 16"/>
          <p:cNvSpPr/>
          <p:nvPr/>
        </p:nvSpPr>
        <p:spPr>
          <a:xfrm>
            <a:off x="5943600" y="44805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 17"/>
          <p:cNvSpPr/>
          <p:nvPr/>
        </p:nvSpPr>
        <p:spPr>
          <a:xfrm>
            <a:off x="6217920" y="46817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1100" noProof="0" dirty="0"/>
          </a:p>
        </p:txBody>
      </p:sp>
      <p:sp>
        <p:nvSpPr>
          <p:cNvPr id="20" name="Text 18"/>
          <p:cNvSpPr/>
          <p:nvPr/>
        </p:nvSpPr>
        <p:spPr>
          <a:xfrm>
            <a:off x="6217920" y="49834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Recomendação no momento certo</a:t>
            </a:r>
            <a:endParaRPr lang="pt-BR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6217920" y="54406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Plano, aula ou suplementação certa, no momento em que o cliente está mais receptivo.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22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05.06  ·  CENÁRIO POR SETOR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258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CONDOMÍNIOS  ·  SERVIÇOS  ·  PROPTECH</a:t>
            </a:r>
            <a:endParaRPr lang="pt-BR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4846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 predial</a:t>
            </a:r>
            <a:endParaRPr lang="pt-BR" sz="40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3749040"/>
            <a:ext cx="457200" cy="228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640080" y="3931920"/>
            <a:ext cx="4663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Síndico não tem tempo.</a:t>
            </a:r>
            <a:endParaRPr lang="pt-BR" sz="1600" noProof="0" dirty="0"/>
          </a:p>
          <a:p>
            <a:pPr marL="0" indent="0">
              <a:lnSpc>
                <a:spcPct val="135000"/>
              </a:lnSpc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 cérebro filtra, prioriza e responde por ele.</a:t>
            </a:r>
            <a:endParaRPr lang="pt-B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5943600" y="12801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8" name="Shape 6"/>
          <p:cNvSpPr/>
          <p:nvPr/>
        </p:nvSpPr>
        <p:spPr>
          <a:xfrm>
            <a:off x="5943600" y="12801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9" name="Text 7"/>
          <p:cNvSpPr/>
          <p:nvPr/>
        </p:nvSpPr>
        <p:spPr>
          <a:xfrm>
            <a:off x="6217920" y="14813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1100" noProof="0" dirty="0"/>
          </a:p>
        </p:txBody>
      </p:sp>
      <p:sp>
        <p:nvSpPr>
          <p:cNvPr id="10" name="Text 8"/>
          <p:cNvSpPr/>
          <p:nvPr/>
        </p:nvSpPr>
        <p:spPr>
          <a:xfrm>
            <a:off x="6217920" y="17830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Triagem inteligente de demandas</a:t>
            </a:r>
            <a:endParaRPr lang="pt-B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6217920" y="22402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Classifica solicitações de moradores por urgência, tipo e responsável.</a:t>
            </a:r>
            <a:endParaRPr lang="pt-B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5943600" y="28803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3" name="Shape 11"/>
          <p:cNvSpPr/>
          <p:nvPr/>
        </p:nvSpPr>
        <p:spPr>
          <a:xfrm>
            <a:off x="5943600" y="28803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6217920" y="30815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1100" noProof="0" dirty="0"/>
          </a:p>
        </p:txBody>
      </p:sp>
      <p:sp>
        <p:nvSpPr>
          <p:cNvPr id="15" name="Text 13"/>
          <p:cNvSpPr/>
          <p:nvPr/>
        </p:nvSpPr>
        <p:spPr>
          <a:xfrm>
            <a:off x="6217920" y="33832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financeira preditiva</a:t>
            </a:r>
            <a:endParaRPr lang="pt-BR" sz="1700" noProof="0" dirty="0"/>
          </a:p>
        </p:txBody>
      </p:sp>
      <p:sp>
        <p:nvSpPr>
          <p:cNvPr id="16" name="Text 14"/>
          <p:cNvSpPr/>
          <p:nvPr/>
        </p:nvSpPr>
        <p:spPr>
          <a:xfrm>
            <a:off x="6217920" y="38404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Antecipa inadimplência, fluxo de caixa e necessidade de rateios.</a:t>
            </a:r>
            <a:endParaRPr lang="pt-B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5943600" y="4480560"/>
            <a:ext cx="5577840" cy="14173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Shape 16"/>
          <p:cNvSpPr/>
          <p:nvPr/>
        </p:nvSpPr>
        <p:spPr>
          <a:xfrm>
            <a:off x="5943600" y="4480560"/>
            <a:ext cx="54864" cy="141732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 17"/>
          <p:cNvSpPr/>
          <p:nvPr/>
        </p:nvSpPr>
        <p:spPr>
          <a:xfrm>
            <a:off x="6217920" y="4681728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3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1100" noProof="0" dirty="0"/>
          </a:p>
        </p:txBody>
      </p:sp>
      <p:sp>
        <p:nvSpPr>
          <p:cNvPr id="20" name="Text 18"/>
          <p:cNvSpPr/>
          <p:nvPr/>
        </p:nvSpPr>
        <p:spPr>
          <a:xfrm>
            <a:off x="6217920" y="49834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Comunicação automatizada</a:t>
            </a:r>
            <a:endParaRPr lang="pt-BR" sz="1700" noProof="0" dirty="0"/>
          </a:p>
        </p:txBody>
      </p:sp>
      <p:sp>
        <p:nvSpPr>
          <p:cNvPr id="21" name="Text 19"/>
          <p:cNvSpPr/>
          <p:nvPr/>
        </p:nvSpPr>
        <p:spPr>
          <a:xfrm>
            <a:off x="6217920" y="544068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Comunicados, lembretes e notificações certas, no canal certo.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23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06  ·  FUTURO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consultor do futuro</a:t>
            </a:r>
            <a:endParaRPr lang="pt-BR" sz="4000" noProof="0" dirty="0"/>
          </a:p>
          <a:p>
            <a:pPr marL="0" indent="0">
              <a:lnSpc>
                <a:spcPct val="120000"/>
              </a:lnSpc>
              <a:buNone/>
            </a:pPr>
            <a:r>
              <a:rPr lang="pt-BR" sz="4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será substituído pela IA.</a:t>
            </a:r>
            <a:endParaRPr lang="pt-BR" sz="4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0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Será amplificado por ela.</a:t>
            </a:r>
            <a:endParaRPr lang="pt-BR" sz="40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84632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0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3000" noProof="0" dirty="0"/>
          </a:p>
        </p:txBody>
      </p:sp>
      <p:sp>
        <p:nvSpPr>
          <p:cNvPr id="6" name="Text 4"/>
          <p:cNvSpPr/>
          <p:nvPr/>
        </p:nvSpPr>
        <p:spPr>
          <a:xfrm>
            <a:off x="1554480" y="48920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b="1" kern="0" spc="4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HÍBRIDO</a:t>
            </a:r>
            <a:endParaRPr lang="pt-BR" sz="1200" noProof="0" dirty="0"/>
          </a:p>
        </p:txBody>
      </p:sp>
      <p:sp>
        <p:nvSpPr>
          <p:cNvPr id="7" name="Text 5"/>
          <p:cNvSpPr/>
          <p:nvPr/>
        </p:nvSpPr>
        <p:spPr>
          <a:xfrm>
            <a:off x="1554480" y="530352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Combina visão de negócio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fluência tecnológica.</a:t>
            </a:r>
            <a:endParaRPr lang="pt-BR" sz="1300" noProof="0" dirty="0"/>
          </a:p>
        </p:txBody>
      </p:sp>
      <p:sp>
        <p:nvSpPr>
          <p:cNvPr id="8" name="Text 6"/>
          <p:cNvSpPr/>
          <p:nvPr/>
        </p:nvSpPr>
        <p:spPr>
          <a:xfrm>
            <a:off x="4434840" y="484632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0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3000" noProof="0" dirty="0"/>
          </a:p>
        </p:txBody>
      </p:sp>
      <p:sp>
        <p:nvSpPr>
          <p:cNvPr id="9" name="Text 7"/>
          <p:cNvSpPr/>
          <p:nvPr/>
        </p:nvSpPr>
        <p:spPr>
          <a:xfrm>
            <a:off x="5349240" y="48920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b="1" kern="0" spc="4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ESTRATÉGICO</a:t>
            </a:r>
            <a:endParaRPr lang="pt-BR" sz="1200" noProof="0" dirty="0"/>
          </a:p>
        </p:txBody>
      </p:sp>
      <p:sp>
        <p:nvSpPr>
          <p:cNvPr id="10" name="Text 8"/>
          <p:cNvSpPr/>
          <p:nvPr/>
        </p:nvSpPr>
        <p:spPr>
          <a:xfrm>
            <a:off x="5349240" y="530352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Resolve causa, não sintoma.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Decide com dados.</a:t>
            </a:r>
            <a:endParaRPr lang="pt-BR" sz="1300" noProof="0" dirty="0"/>
          </a:p>
        </p:txBody>
      </p:sp>
      <p:sp>
        <p:nvSpPr>
          <p:cNvPr id="11" name="Text 9"/>
          <p:cNvSpPr/>
          <p:nvPr/>
        </p:nvSpPr>
        <p:spPr>
          <a:xfrm>
            <a:off x="8229600" y="484632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0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3000" noProof="0" dirty="0"/>
          </a:p>
        </p:txBody>
      </p:sp>
      <p:sp>
        <p:nvSpPr>
          <p:cNvPr id="12" name="Text 10"/>
          <p:cNvSpPr/>
          <p:nvPr/>
        </p:nvSpPr>
        <p:spPr>
          <a:xfrm>
            <a:off x="9144000" y="48920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b="1" kern="0" spc="4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MULTIPLICADOR</a:t>
            </a:r>
            <a:endParaRPr lang="pt-BR" sz="1200" noProof="0" dirty="0"/>
          </a:p>
        </p:txBody>
      </p:sp>
      <p:sp>
        <p:nvSpPr>
          <p:cNvPr id="13" name="Text 11"/>
          <p:cNvSpPr/>
          <p:nvPr/>
        </p:nvSpPr>
        <p:spPr>
          <a:xfrm>
            <a:off x="9144000" y="530352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Escala expertise.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Entrega mais com menos.</a:t>
            </a:r>
            <a:endParaRPr lang="pt-BR" sz="1300" noProof="0" dirty="0"/>
          </a:p>
        </p:txBody>
      </p:sp>
      <p:sp>
        <p:nvSpPr>
          <p:cNvPr id="14" name="Text 12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15" name="Text 13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28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241280" y="822960"/>
            <a:ext cx="128016" cy="128016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3" name="Shape 1"/>
          <p:cNvSpPr/>
          <p:nvPr/>
        </p:nvSpPr>
        <p:spPr>
          <a:xfrm>
            <a:off x="10835640" y="594360"/>
            <a:ext cx="73152" cy="73152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4" name="Shape 2"/>
          <p:cNvSpPr/>
          <p:nvPr/>
        </p:nvSpPr>
        <p:spPr>
          <a:xfrm>
            <a:off x="11247120" y="1051560"/>
            <a:ext cx="91440" cy="91440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5" name="Shape 3"/>
          <p:cNvSpPr/>
          <p:nvPr/>
        </p:nvSpPr>
        <p:spPr>
          <a:xfrm>
            <a:off x="10607040" y="1417320"/>
            <a:ext cx="73152" cy="73152"/>
          </a:xfrm>
          <a:prstGeom prst="ellipse">
            <a:avLst/>
          </a:prstGeom>
          <a:solidFill>
            <a:srgbClr val="2A3553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6" name="Shape 4"/>
          <p:cNvSpPr/>
          <p:nvPr/>
        </p:nvSpPr>
        <p:spPr>
          <a:xfrm>
            <a:off x="11475720" y="594360"/>
            <a:ext cx="54864" cy="54864"/>
          </a:xfrm>
          <a:prstGeom prst="ellipse">
            <a:avLst/>
          </a:prstGeom>
          <a:solidFill>
            <a:srgbClr val="2A3553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7" name="Text 5"/>
          <p:cNvSpPr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  ·  ENCERRAMENTO</a:t>
            </a:r>
            <a:endParaRPr lang="pt-BR" sz="1100" noProof="0" dirty="0"/>
          </a:p>
        </p:txBody>
      </p:sp>
      <p:sp>
        <p:nvSpPr>
          <p:cNvPr id="8" name="Text 6"/>
          <p:cNvSpPr/>
          <p:nvPr/>
        </p:nvSpPr>
        <p:spPr>
          <a:xfrm>
            <a:off x="640080" y="18288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20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Estamos na era da maior alavanca de produtividade intelectual da história.</a:t>
            </a:r>
            <a:endParaRPr lang="pt-BR" sz="2000" noProof="0" dirty="0"/>
          </a:p>
        </p:txBody>
      </p:sp>
      <p:sp>
        <p:nvSpPr>
          <p:cNvPr id="9" name="Text 7"/>
          <p:cNvSpPr/>
          <p:nvPr/>
        </p:nvSpPr>
        <p:spPr>
          <a:xfrm>
            <a:off x="640080" y="3200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6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Vamos construir</a:t>
            </a:r>
            <a:endParaRPr lang="pt-BR" sz="6400" noProof="0" dirty="0"/>
          </a:p>
        </p:txBody>
      </p:sp>
      <p:sp>
        <p:nvSpPr>
          <p:cNvPr id="10" name="Text 8"/>
          <p:cNvSpPr/>
          <p:nvPr/>
        </p:nvSpPr>
        <p:spPr>
          <a:xfrm>
            <a:off x="640080" y="416052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t-BR" sz="64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 seu segundo cérebro.</a:t>
            </a:r>
            <a:endParaRPr lang="pt-BR" sz="6400" noProof="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11  ·  CONTATO</a:t>
            </a:r>
            <a:endParaRPr lang="pt-BR" sz="1100" noProof="0" dirty="0"/>
          </a:p>
        </p:txBody>
      </p:sp>
      <p:sp>
        <p:nvSpPr>
          <p:cNvPr id="9" name="Text 7"/>
          <p:cNvSpPr/>
          <p:nvPr/>
        </p:nvSpPr>
        <p:spPr>
          <a:xfrm>
            <a:off x="64008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8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OBRIGADO</a:t>
            </a:r>
            <a:endParaRPr lang="pt-BR" sz="1100" noProof="0" dirty="0"/>
          </a:p>
        </p:txBody>
      </p:sp>
      <p:sp>
        <p:nvSpPr>
          <p:cNvPr id="22" name="Text 20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30 / 30</a:t>
            </a:r>
            <a:endParaRPr lang="pt-BR" sz="1000" noProof="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A85A37D-BDFC-2B0E-C5FF-8283FC144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430" y="2760028"/>
            <a:ext cx="11915140" cy="33705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  ·  ECOSSISTEMA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0515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4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Ecossistema Grupo RBR</a:t>
            </a:r>
            <a:endParaRPr lang="pt-BR" sz="42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19659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Quatro empresas. Um único motor de inteligência.</a:t>
            </a:r>
            <a:endParaRPr lang="pt-BR" sz="17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2606040"/>
            <a:ext cx="2679192" cy="16459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2606040"/>
            <a:ext cx="2679192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7" name="Text 5"/>
          <p:cNvSpPr/>
          <p:nvPr/>
        </p:nvSpPr>
        <p:spPr>
          <a:xfrm>
            <a:off x="868680" y="2788920"/>
            <a:ext cx="2313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9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CONSULTORIA</a:t>
            </a:r>
            <a:endParaRPr lang="pt-BR" sz="900" noProof="0" dirty="0"/>
          </a:p>
        </p:txBody>
      </p:sp>
      <p:sp>
        <p:nvSpPr>
          <p:cNvPr id="8" name="Text 6"/>
          <p:cNvSpPr/>
          <p:nvPr/>
        </p:nvSpPr>
        <p:spPr>
          <a:xfrm>
            <a:off x="868680" y="3108960"/>
            <a:ext cx="23134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noProof="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</a:t>
            </a:r>
            <a:endParaRPr lang="pt-BR" sz="1900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3611880"/>
            <a:ext cx="23134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Estratégia, arquitetura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implementação.</a:t>
            </a:r>
            <a:endParaRPr lang="pt-BR" sz="1100" noProof="0" dirty="0"/>
          </a:p>
        </p:txBody>
      </p:sp>
      <p:sp>
        <p:nvSpPr>
          <p:cNvPr id="10" name="Shape 8"/>
          <p:cNvSpPr/>
          <p:nvPr/>
        </p:nvSpPr>
        <p:spPr>
          <a:xfrm>
            <a:off x="3520440" y="2606040"/>
            <a:ext cx="2679192" cy="16459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3520440" y="2606040"/>
            <a:ext cx="2679192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749040" y="2788920"/>
            <a:ext cx="2313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9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DEV · PLATAFORMAS</a:t>
            </a:r>
            <a:endParaRPr lang="pt-BR" sz="900" noProof="0" dirty="0"/>
          </a:p>
        </p:txBody>
      </p:sp>
      <p:sp>
        <p:nvSpPr>
          <p:cNvPr id="13" name="Text 11"/>
          <p:cNvSpPr/>
          <p:nvPr/>
        </p:nvSpPr>
        <p:spPr>
          <a:xfrm>
            <a:off x="3749040" y="3108960"/>
            <a:ext cx="23134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Tecnologia</a:t>
            </a:r>
            <a:endParaRPr lang="pt-BR" sz="1900" noProof="0" dirty="0"/>
          </a:p>
        </p:txBody>
      </p:sp>
      <p:sp>
        <p:nvSpPr>
          <p:cNvPr id="14" name="Text 12"/>
          <p:cNvSpPr/>
          <p:nvPr/>
        </p:nvSpPr>
        <p:spPr>
          <a:xfrm>
            <a:off x="3749040" y="3611880"/>
            <a:ext cx="23134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Software, integrações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automação.</a:t>
            </a:r>
            <a:endParaRPr lang="pt-BR" sz="1100" noProof="0" dirty="0"/>
          </a:p>
        </p:txBody>
      </p:sp>
      <p:sp>
        <p:nvSpPr>
          <p:cNvPr id="15" name="Shape 13"/>
          <p:cNvSpPr/>
          <p:nvPr/>
        </p:nvSpPr>
        <p:spPr>
          <a:xfrm>
            <a:off x="6400800" y="2606040"/>
            <a:ext cx="2679192" cy="16459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Shape 14"/>
          <p:cNvSpPr/>
          <p:nvPr/>
        </p:nvSpPr>
        <p:spPr>
          <a:xfrm>
            <a:off x="6400800" y="2606040"/>
            <a:ext cx="2679192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7" name="Text 15"/>
          <p:cNvSpPr/>
          <p:nvPr/>
        </p:nvSpPr>
        <p:spPr>
          <a:xfrm>
            <a:off x="6629400" y="2788920"/>
            <a:ext cx="2313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9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GROWTH</a:t>
            </a:r>
            <a:endParaRPr lang="pt-BR" sz="900" noProof="0" dirty="0"/>
          </a:p>
        </p:txBody>
      </p:sp>
      <p:sp>
        <p:nvSpPr>
          <p:cNvPr id="18" name="Text 16"/>
          <p:cNvSpPr/>
          <p:nvPr/>
        </p:nvSpPr>
        <p:spPr>
          <a:xfrm>
            <a:off x="6629400" y="3108960"/>
            <a:ext cx="23134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pt-BR" sz="1900" noProof="0" dirty="0"/>
          </a:p>
        </p:txBody>
      </p:sp>
      <p:sp>
        <p:nvSpPr>
          <p:cNvPr id="19" name="Text 17"/>
          <p:cNvSpPr/>
          <p:nvPr/>
        </p:nvSpPr>
        <p:spPr>
          <a:xfrm>
            <a:off x="6629400" y="3611880"/>
            <a:ext cx="23134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Performance, conteúdo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branding.</a:t>
            </a:r>
            <a:endParaRPr lang="pt-BR" sz="1100" noProof="0" dirty="0"/>
          </a:p>
        </p:txBody>
      </p:sp>
      <p:sp>
        <p:nvSpPr>
          <p:cNvPr id="20" name="Shape 18"/>
          <p:cNvSpPr/>
          <p:nvPr/>
        </p:nvSpPr>
        <p:spPr>
          <a:xfrm>
            <a:off x="9281160" y="2606040"/>
            <a:ext cx="2679192" cy="164592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21" name="Shape 19"/>
          <p:cNvSpPr/>
          <p:nvPr/>
        </p:nvSpPr>
        <p:spPr>
          <a:xfrm>
            <a:off x="9281160" y="2606040"/>
            <a:ext cx="2679192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2" name="Text 20"/>
          <p:cNvSpPr/>
          <p:nvPr/>
        </p:nvSpPr>
        <p:spPr>
          <a:xfrm>
            <a:off x="9509760" y="2788920"/>
            <a:ext cx="23134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9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MULTIPROPRIEDADE</a:t>
            </a:r>
            <a:endParaRPr lang="pt-BR" sz="900" noProof="0" dirty="0"/>
          </a:p>
        </p:txBody>
      </p:sp>
      <p:sp>
        <p:nvSpPr>
          <p:cNvPr id="23" name="Text 21"/>
          <p:cNvSpPr/>
          <p:nvPr/>
        </p:nvSpPr>
        <p:spPr>
          <a:xfrm>
            <a:off x="9509760" y="3108960"/>
            <a:ext cx="23134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noProof="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Rental</a:t>
            </a:r>
            <a:endParaRPr lang="pt-BR" sz="1900" noProof="0" dirty="0"/>
          </a:p>
        </p:txBody>
      </p:sp>
      <p:sp>
        <p:nvSpPr>
          <p:cNvPr id="24" name="Text 22"/>
          <p:cNvSpPr/>
          <p:nvPr/>
        </p:nvSpPr>
        <p:spPr>
          <a:xfrm>
            <a:off x="9509760" y="3611880"/>
            <a:ext cx="231343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Rentabilização de cotas.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marca: Reserve Temporada.</a:t>
            </a:r>
            <a:endParaRPr lang="pt-BR" sz="1100" noProof="0" dirty="0"/>
          </a:p>
        </p:txBody>
      </p:sp>
      <p:sp>
        <p:nvSpPr>
          <p:cNvPr id="25" name="Text 23"/>
          <p:cNvSpPr/>
          <p:nvPr/>
        </p:nvSpPr>
        <p:spPr>
          <a:xfrm>
            <a:off x="640080" y="44805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PLATAFORMAS</a:t>
            </a:r>
            <a:endParaRPr lang="pt-BR" sz="1000" noProof="0" dirty="0"/>
          </a:p>
        </p:txBody>
      </p:sp>
      <p:sp>
        <p:nvSpPr>
          <p:cNvPr id="26" name="Text 24"/>
          <p:cNvSpPr/>
          <p:nvPr/>
        </p:nvSpPr>
        <p:spPr>
          <a:xfrm>
            <a:off x="-502920" y="4439412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i="1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Nascidas dentro do grupo. Hoje, produtos de mercado.</a:t>
            </a:r>
            <a:endParaRPr lang="pt-BR" sz="1000" noProof="0" dirty="0"/>
          </a:p>
        </p:txBody>
      </p:sp>
      <p:sp>
        <p:nvSpPr>
          <p:cNvPr id="27" name="Shape 25"/>
          <p:cNvSpPr/>
          <p:nvPr/>
        </p:nvSpPr>
        <p:spPr>
          <a:xfrm>
            <a:off x="640080" y="4800600"/>
            <a:ext cx="5559552" cy="118872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28" name="Text 26"/>
          <p:cNvSpPr/>
          <p:nvPr/>
        </p:nvSpPr>
        <p:spPr>
          <a:xfrm>
            <a:off x="914400" y="4965192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noProof="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pt-BR" sz="2200" noProof="0" dirty="0"/>
          </a:p>
        </p:txBody>
      </p:sp>
      <p:sp>
        <p:nvSpPr>
          <p:cNvPr id="29" name="Text 27"/>
          <p:cNvSpPr/>
          <p:nvPr/>
        </p:nvSpPr>
        <p:spPr>
          <a:xfrm>
            <a:off x="914400" y="5440680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B2B + B2C</a:t>
            </a:r>
            <a:endParaRPr lang="pt-BR" sz="1000" noProof="0" dirty="0"/>
          </a:p>
        </p:txBody>
      </p:sp>
      <p:sp>
        <p:nvSpPr>
          <p:cNvPr id="30" name="Text 28"/>
          <p:cNvSpPr/>
          <p:nvPr/>
        </p:nvSpPr>
        <p:spPr>
          <a:xfrm>
            <a:off x="914400" y="5687568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Growth  ·  Operação  ·  CX  ·  Financeiro  ·  Contratos</a:t>
            </a:r>
            <a:endParaRPr lang="pt-BR" sz="1100" noProof="0" dirty="0"/>
          </a:p>
        </p:txBody>
      </p:sp>
      <p:sp>
        <p:nvSpPr>
          <p:cNvPr id="31" name="Shape 29"/>
          <p:cNvSpPr/>
          <p:nvPr/>
        </p:nvSpPr>
        <p:spPr>
          <a:xfrm>
            <a:off x="6400800" y="4809744"/>
            <a:ext cx="5559552" cy="118872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32" name="Text 30"/>
          <p:cNvSpPr/>
          <p:nvPr/>
        </p:nvSpPr>
        <p:spPr>
          <a:xfrm>
            <a:off x="6839712" y="497433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2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</a:t>
            </a:r>
            <a:endParaRPr lang="pt-BR" sz="2200" noProof="0" dirty="0"/>
          </a:p>
        </p:txBody>
      </p:sp>
      <p:sp>
        <p:nvSpPr>
          <p:cNvPr id="33" name="Text 31"/>
          <p:cNvSpPr/>
          <p:nvPr/>
        </p:nvSpPr>
        <p:spPr>
          <a:xfrm>
            <a:off x="6839712" y="5449824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OPERAÇÃO FINANCEIRA</a:t>
            </a:r>
            <a:endParaRPr lang="pt-BR" sz="1000" noProof="0" dirty="0"/>
          </a:p>
        </p:txBody>
      </p:sp>
      <p:sp>
        <p:nvSpPr>
          <p:cNvPr id="34" name="Text 32"/>
          <p:cNvSpPr/>
          <p:nvPr/>
        </p:nvSpPr>
        <p:spPr>
          <a:xfrm>
            <a:off x="6839712" y="5696712"/>
            <a:ext cx="4937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Custos  ·  NF  ·  Folha · Esocial  ·  Contabilidade</a:t>
            </a:r>
            <a:endParaRPr lang="pt-BR" sz="1100" noProof="0" dirty="0"/>
          </a:p>
        </p:txBody>
      </p:sp>
      <p:sp>
        <p:nvSpPr>
          <p:cNvPr id="35" name="Text 33"/>
          <p:cNvSpPr/>
          <p:nvPr/>
        </p:nvSpPr>
        <p:spPr>
          <a:xfrm>
            <a:off x="640080" y="626364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i="1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  ·  núcleo de estratégia, tecnologia e integração</a:t>
            </a:r>
            <a:endParaRPr lang="pt-BR" sz="1100" noProof="0" dirty="0"/>
          </a:p>
        </p:txBody>
      </p:sp>
      <p:sp>
        <p:nvSpPr>
          <p:cNvPr id="36" name="Text 34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02.01  ·  EMPRESA  ·  CONSULTORIA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400" noProof="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</a:t>
            </a:r>
            <a:endParaRPr lang="pt-BR" sz="64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Consultoria focada em redução de custo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 análise de processos.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Para empresas de diversos setores.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352044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54864" cy="12801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914400" y="52578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REDUÇÃO DE CUSTO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914400" y="562356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Identifica desperdício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ineficiência.</a:t>
            </a:r>
            <a:endParaRPr lang="pt-BR" sz="1300" noProof="0" dirty="0"/>
          </a:p>
        </p:txBody>
      </p:sp>
      <p:sp>
        <p:nvSpPr>
          <p:cNvPr id="10" name="Shape 8"/>
          <p:cNvSpPr/>
          <p:nvPr/>
        </p:nvSpPr>
        <p:spPr>
          <a:xfrm>
            <a:off x="4434840" y="5029200"/>
            <a:ext cx="352044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4434840" y="5029200"/>
            <a:ext cx="54864" cy="12801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4709160" y="52578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ANÁLISE DE PROCESSOS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4709160" y="562356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Mapeia fluxos e gargalos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antes de automatizar.</a:t>
            </a:r>
            <a:endParaRPr lang="pt-BR" sz="1300" noProof="0" dirty="0"/>
          </a:p>
        </p:txBody>
      </p:sp>
      <p:sp>
        <p:nvSpPr>
          <p:cNvPr id="14" name="Shape 12"/>
          <p:cNvSpPr/>
          <p:nvPr/>
        </p:nvSpPr>
        <p:spPr>
          <a:xfrm>
            <a:off x="8229600" y="5029200"/>
            <a:ext cx="352044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8229600" y="5029200"/>
            <a:ext cx="54864" cy="12801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8503920" y="52578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MULTI-SETOR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8503920" y="562356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Aplicável a varejo,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serviços, indústria.</a:t>
            </a:r>
            <a:endParaRPr lang="pt-BR" sz="1300" noProof="0" dirty="0"/>
          </a:p>
        </p:txBody>
      </p:sp>
      <p:sp>
        <p:nvSpPr>
          <p:cNvPr id="18" name="Text 16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19" name="Text 17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02.02  ·  EMPRESA  ·  MARKETING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pt-BR" sz="6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Gestão de plataforma ADS,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gerindo custos e KPIs.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Performance que vira métrica. Métrica que vira margem.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352044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54864" cy="12801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914400" y="52578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PLATAFORMAS ADS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914400" y="562356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Meta, Google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demais canais.</a:t>
            </a:r>
            <a:endParaRPr lang="pt-BR" sz="1300" noProof="0" dirty="0"/>
          </a:p>
        </p:txBody>
      </p:sp>
      <p:sp>
        <p:nvSpPr>
          <p:cNvPr id="10" name="Shape 8"/>
          <p:cNvSpPr/>
          <p:nvPr/>
        </p:nvSpPr>
        <p:spPr>
          <a:xfrm>
            <a:off x="4434840" y="5029200"/>
            <a:ext cx="352044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4434840" y="5029200"/>
            <a:ext cx="54864" cy="12801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4709160" y="52578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GESTÃO DE CUSTOS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4709160" y="562356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Otimização contínua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por campanha.</a:t>
            </a:r>
            <a:endParaRPr lang="pt-BR" sz="1300" noProof="0" dirty="0"/>
          </a:p>
        </p:txBody>
      </p:sp>
      <p:sp>
        <p:nvSpPr>
          <p:cNvPr id="14" name="Shape 12"/>
          <p:cNvSpPr/>
          <p:nvPr/>
        </p:nvSpPr>
        <p:spPr>
          <a:xfrm>
            <a:off x="8229600" y="5029200"/>
            <a:ext cx="352044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8229600" y="5029200"/>
            <a:ext cx="54864" cy="128016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8503920" y="525780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KPIs EM TEMPO REAL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8503920" y="562356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Métricas que orientam</a:t>
            </a:r>
            <a:endParaRPr lang="pt-BR" sz="13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3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decisão comercial.</a:t>
            </a:r>
            <a:endParaRPr lang="pt-BR" sz="1300" noProof="0" dirty="0"/>
          </a:p>
        </p:txBody>
      </p:sp>
      <p:sp>
        <p:nvSpPr>
          <p:cNvPr id="18" name="Text 16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19" name="Text 17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02.03  ·  EMPRESA  ·  TECNOLOGIA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Tecnologia</a:t>
            </a:r>
            <a:endParaRPr lang="pt-BR" sz="60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Central de comando de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infraestrutura física e online.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Para que tudo continue rodando — todo dia.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868680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SERVIDORES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Cloud e on-premise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sob gestão integrada.</a:t>
            </a:r>
            <a:endParaRPr lang="pt-B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3538728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3538728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767328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LINK · REDE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3767328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Conectividade e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disponibilidade.</a:t>
            </a:r>
            <a:endParaRPr lang="pt-BR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6437376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6437376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6665976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ACESSOS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6665976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Identidade e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controle granular.</a:t>
            </a:r>
            <a:endParaRPr lang="pt-B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9336024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Shape 17"/>
          <p:cNvSpPr/>
          <p:nvPr/>
        </p:nvSpPr>
        <p:spPr>
          <a:xfrm>
            <a:off x="9336024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Text 18"/>
          <p:cNvSpPr/>
          <p:nvPr/>
        </p:nvSpPr>
        <p:spPr>
          <a:xfrm>
            <a:off x="9564624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PLATAFORMAS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9564624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Operação diária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das ferramentas.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06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02.04  ·  PLATAFORMA  ·  RBR FLOW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</a:t>
            </a:r>
            <a:endParaRPr lang="pt-BR" sz="64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Operação financeira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 ponta a ponta.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 custo ao envio para a contabilidade.</a:t>
            </a:r>
            <a:endParaRPr lang="pt-BR" sz="16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868680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CONTROLE DE CUSTOS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868680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Visão consolidada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 gasto operacional.</a:t>
            </a:r>
            <a:endParaRPr lang="pt-B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3538728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3538728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767328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EMISSÃO DE NF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3767328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Notas fiscais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automáticas.</a:t>
            </a:r>
            <a:endParaRPr lang="pt-BR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6437376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6437376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6665976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FOLHA · ESOCIAL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6665976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Fechamento mensal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obrigações.</a:t>
            </a:r>
            <a:endParaRPr lang="pt-B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9336024" y="5029200"/>
            <a:ext cx="269748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Shape 17"/>
          <p:cNvSpPr/>
          <p:nvPr/>
        </p:nvSpPr>
        <p:spPr>
          <a:xfrm>
            <a:off x="9336024" y="5029200"/>
            <a:ext cx="269748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Text 18"/>
          <p:cNvSpPr/>
          <p:nvPr/>
        </p:nvSpPr>
        <p:spPr>
          <a:xfrm>
            <a:off x="9564624" y="52578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CONTABILIDADE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9564624" y="56235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Documentos no padrão</a:t>
            </a:r>
            <a:endParaRPr lang="pt-BR" sz="12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para o escritório.</a:t>
            </a:r>
            <a:endParaRPr lang="pt-BR" sz="1200" noProof="0" dirty="0"/>
          </a:p>
        </p:txBody>
      </p:sp>
      <p:sp>
        <p:nvSpPr>
          <p:cNvPr id="22" name="Text 20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3" name="Text 21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07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02.05  ·  PLATAFORMA  ·  RBR SCALE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6400" noProof="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pt-BR" sz="6400" noProof="0" dirty="0"/>
          </a:p>
        </p:txBody>
      </p:sp>
      <p:sp>
        <p:nvSpPr>
          <p:cNvPr id="4" name="Text 2"/>
          <p:cNvSpPr/>
          <p:nvPr/>
        </p:nvSpPr>
        <p:spPr>
          <a:xfrm>
            <a:off x="640080" y="269748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Central de comando das plataformas</a:t>
            </a:r>
            <a:endParaRPr lang="pt-BR" sz="26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2600" i="1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 clientes em operação.</a:t>
            </a:r>
            <a:endParaRPr lang="pt-BR" sz="2600" noProof="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400" kern="0" spc="3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B2B + B2C  ·  Multi-tenant  ·  Single sign-on</a:t>
            </a:r>
            <a:endParaRPr lang="pt-BR" sz="1400" noProof="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210312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7" name="Shape 5"/>
          <p:cNvSpPr/>
          <p:nvPr/>
        </p:nvSpPr>
        <p:spPr>
          <a:xfrm>
            <a:off x="640080" y="5029200"/>
            <a:ext cx="210312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8" name="Text 6"/>
          <p:cNvSpPr/>
          <p:nvPr/>
        </p:nvSpPr>
        <p:spPr>
          <a:xfrm>
            <a:off x="822960" y="52578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GROWTH</a:t>
            </a:r>
            <a:endParaRPr lang="pt-BR" sz="1000" noProof="0" dirty="0"/>
          </a:p>
        </p:txBody>
      </p:sp>
      <p:sp>
        <p:nvSpPr>
          <p:cNvPr id="9" name="Text 7"/>
          <p:cNvSpPr/>
          <p:nvPr/>
        </p:nvSpPr>
        <p:spPr>
          <a:xfrm>
            <a:off x="822960" y="5623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SDR, expansão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aquisição.</a:t>
            </a:r>
            <a:endParaRPr lang="pt-BR" sz="1100" noProof="0" dirty="0"/>
          </a:p>
        </p:txBody>
      </p:sp>
      <p:sp>
        <p:nvSpPr>
          <p:cNvPr id="10" name="Shape 8"/>
          <p:cNvSpPr/>
          <p:nvPr/>
        </p:nvSpPr>
        <p:spPr>
          <a:xfrm>
            <a:off x="2944368" y="5029200"/>
            <a:ext cx="210312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1" name="Shape 9"/>
          <p:cNvSpPr/>
          <p:nvPr/>
        </p:nvSpPr>
        <p:spPr>
          <a:xfrm>
            <a:off x="2944368" y="5029200"/>
            <a:ext cx="210312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3127248" y="52578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OPERAÇÃO</a:t>
            </a:r>
            <a:endParaRPr lang="pt-BR" sz="1000" noProof="0" dirty="0"/>
          </a:p>
        </p:txBody>
      </p:sp>
      <p:sp>
        <p:nvSpPr>
          <p:cNvPr id="13" name="Text 11"/>
          <p:cNvSpPr/>
          <p:nvPr/>
        </p:nvSpPr>
        <p:spPr>
          <a:xfrm>
            <a:off x="3127248" y="5623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Fluxos do dia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dia.</a:t>
            </a:r>
            <a:endParaRPr lang="pt-BR" sz="1100" noProof="0" dirty="0"/>
          </a:p>
        </p:txBody>
      </p:sp>
      <p:sp>
        <p:nvSpPr>
          <p:cNvPr id="14" name="Shape 12"/>
          <p:cNvSpPr/>
          <p:nvPr/>
        </p:nvSpPr>
        <p:spPr>
          <a:xfrm>
            <a:off x="5248656" y="5029200"/>
            <a:ext cx="210312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5" name="Shape 13"/>
          <p:cNvSpPr/>
          <p:nvPr/>
        </p:nvSpPr>
        <p:spPr>
          <a:xfrm>
            <a:off x="5248656" y="5029200"/>
            <a:ext cx="210312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5431536" y="52578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CX</a:t>
            </a:r>
            <a:endParaRPr lang="pt-BR" sz="1000" noProof="0" dirty="0"/>
          </a:p>
        </p:txBody>
      </p:sp>
      <p:sp>
        <p:nvSpPr>
          <p:cNvPr id="17" name="Text 15"/>
          <p:cNvSpPr/>
          <p:nvPr/>
        </p:nvSpPr>
        <p:spPr>
          <a:xfrm>
            <a:off x="5431536" y="5623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Atendimento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relacionamento.</a:t>
            </a:r>
            <a:endParaRPr lang="pt-BR" sz="1100" noProof="0" dirty="0"/>
          </a:p>
        </p:txBody>
      </p:sp>
      <p:sp>
        <p:nvSpPr>
          <p:cNvPr id="18" name="Shape 16"/>
          <p:cNvSpPr/>
          <p:nvPr/>
        </p:nvSpPr>
        <p:spPr>
          <a:xfrm>
            <a:off x="7552944" y="5029200"/>
            <a:ext cx="210312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Shape 17"/>
          <p:cNvSpPr/>
          <p:nvPr/>
        </p:nvSpPr>
        <p:spPr>
          <a:xfrm>
            <a:off x="7552944" y="5029200"/>
            <a:ext cx="210312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0" name="Text 18"/>
          <p:cNvSpPr/>
          <p:nvPr/>
        </p:nvSpPr>
        <p:spPr>
          <a:xfrm>
            <a:off x="7735824" y="52578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FINANCEIRO</a:t>
            </a:r>
            <a:endParaRPr lang="pt-BR" sz="1000" noProof="0" dirty="0"/>
          </a:p>
        </p:txBody>
      </p:sp>
      <p:sp>
        <p:nvSpPr>
          <p:cNvPr id="21" name="Text 19"/>
          <p:cNvSpPr/>
          <p:nvPr/>
        </p:nvSpPr>
        <p:spPr>
          <a:xfrm>
            <a:off x="7735824" y="5623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Cobrança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reconciliação.</a:t>
            </a:r>
            <a:endParaRPr lang="pt-BR" sz="1100" noProof="0" dirty="0"/>
          </a:p>
        </p:txBody>
      </p:sp>
      <p:sp>
        <p:nvSpPr>
          <p:cNvPr id="22" name="Shape 20"/>
          <p:cNvSpPr/>
          <p:nvPr/>
        </p:nvSpPr>
        <p:spPr>
          <a:xfrm>
            <a:off x="9857232" y="5029200"/>
            <a:ext cx="2103120" cy="128016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23" name="Shape 21"/>
          <p:cNvSpPr/>
          <p:nvPr/>
        </p:nvSpPr>
        <p:spPr>
          <a:xfrm>
            <a:off x="9857232" y="5029200"/>
            <a:ext cx="2103120" cy="36576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4" name="Text 22"/>
          <p:cNvSpPr/>
          <p:nvPr/>
        </p:nvSpPr>
        <p:spPr>
          <a:xfrm>
            <a:off x="10040112" y="52578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3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CONTRATOS</a:t>
            </a:r>
            <a:endParaRPr lang="pt-BR" sz="1000" noProof="0" dirty="0"/>
          </a:p>
        </p:txBody>
      </p:sp>
      <p:sp>
        <p:nvSpPr>
          <p:cNvPr id="25" name="Text 23"/>
          <p:cNvSpPr/>
          <p:nvPr/>
        </p:nvSpPr>
        <p:spPr>
          <a:xfrm>
            <a:off x="10040112" y="5623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Geração, assinatura</a:t>
            </a:r>
            <a:endParaRPr lang="pt-BR" sz="1100" noProof="0" dirty="0"/>
          </a:p>
          <a:p>
            <a:pPr marL="0" indent="0">
              <a:lnSpc>
                <a:spcPct val="130000"/>
              </a:lnSpc>
              <a:buNone/>
            </a:pPr>
            <a:r>
              <a:rPr lang="pt-BR" sz="11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 ciclo de vida.</a:t>
            </a:r>
            <a:endParaRPr lang="pt-BR" sz="1100" noProof="0" dirty="0"/>
          </a:p>
        </p:txBody>
      </p:sp>
      <p:sp>
        <p:nvSpPr>
          <p:cNvPr id="26" name="Text 24"/>
          <p:cNvSpPr/>
          <p:nvPr/>
        </p:nvSpPr>
        <p:spPr>
          <a:xfrm>
            <a:off x="640080" y="6355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RBR CONSULT</a:t>
            </a:r>
            <a:endParaRPr lang="pt-BR" sz="1000" noProof="0" dirty="0"/>
          </a:p>
        </p:txBody>
      </p:sp>
      <p:sp>
        <p:nvSpPr>
          <p:cNvPr id="27" name="Text 25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08 / 30</a:t>
            </a:r>
            <a:endParaRPr lang="pt-BR" sz="1000" noProof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100" kern="0" spc="6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  ·  AGENTES</a:t>
            </a:r>
            <a:endParaRPr lang="pt-BR" sz="1100" noProof="0" dirty="0"/>
          </a:p>
        </p:txBody>
      </p:sp>
      <p:sp>
        <p:nvSpPr>
          <p:cNvPr id="3" name="Text 1"/>
          <p:cNvSpPr/>
          <p:nvPr/>
        </p:nvSpPr>
        <p:spPr>
          <a:xfrm>
            <a:off x="640080" y="1143000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6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Operacional  ·  Transacional  ·  Estratégico</a:t>
            </a:r>
            <a:endParaRPr lang="pt-BR" sz="3600" noProof="0" dirty="0"/>
          </a:p>
        </p:txBody>
      </p:sp>
      <p:sp>
        <p:nvSpPr>
          <p:cNvPr id="4" name="Text 2"/>
          <p:cNvSpPr/>
          <p:nvPr/>
        </p:nvSpPr>
        <p:spPr>
          <a:xfrm>
            <a:off x="441960" y="2121408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9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Quem faz, quem executa, quem pensa.</a:t>
            </a:r>
            <a:endParaRPr lang="pt-BR" sz="1900" noProof="0" dirty="0"/>
          </a:p>
        </p:txBody>
      </p:sp>
      <p:sp>
        <p:nvSpPr>
          <p:cNvPr id="5" name="Shape 3"/>
          <p:cNvSpPr/>
          <p:nvPr/>
        </p:nvSpPr>
        <p:spPr>
          <a:xfrm>
            <a:off x="640080" y="2926080"/>
            <a:ext cx="3520440" cy="260604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 4"/>
          <p:cNvSpPr/>
          <p:nvPr/>
        </p:nvSpPr>
        <p:spPr>
          <a:xfrm>
            <a:off x="914400" y="312724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noProof="0" dirty="0">
                <a:solidFill>
                  <a:srgbClr val="7A849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pt-BR" sz="1600" noProof="0" dirty="0"/>
          </a:p>
        </p:txBody>
      </p:sp>
      <p:sp>
        <p:nvSpPr>
          <p:cNvPr id="7" name="Text 5"/>
          <p:cNvSpPr/>
          <p:nvPr/>
        </p:nvSpPr>
        <p:spPr>
          <a:xfrm>
            <a:off x="914400" y="347472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OPERACIONAL</a:t>
            </a:r>
            <a:endParaRPr lang="pt-BR" sz="1000" noProof="0" dirty="0"/>
          </a:p>
        </p:txBody>
      </p:sp>
      <p:sp>
        <p:nvSpPr>
          <p:cNvPr id="8" name="Text 6"/>
          <p:cNvSpPr/>
          <p:nvPr/>
        </p:nvSpPr>
        <p:spPr>
          <a:xfrm>
            <a:off x="914400" y="3767328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0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Faz.</a:t>
            </a:r>
            <a:endParaRPr lang="pt-BR" sz="3000" noProof="0" dirty="0"/>
          </a:p>
        </p:txBody>
      </p:sp>
      <p:sp>
        <p:nvSpPr>
          <p:cNvPr id="9" name="Shape 7"/>
          <p:cNvSpPr/>
          <p:nvPr/>
        </p:nvSpPr>
        <p:spPr>
          <a:xfrm>
            <a:off x="932688" y="4535424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0" name="Text 8"/>
          <p:cNvSpPr/>
          <p:nvPr/>
        </p:nvSpPr>
        <p:spPr>
          <a:xfrm>
            <a:off x="1143000" y="4434840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Regras simples</a:t>
            </a:r>
            <a:endParaRPr lang="pt-BR" sz="1200" noProof="0" dirty="0"/>
          </a:p>
        </p:txBody>
      </p:sp>
      <p:sp>
        <p:nvSpPr>
          <p:cNvPr id="11" name="Shape 9"/>
          <p:cNvSpPr/>
          <p:nvPr/>
        </p:nvSpPr>
        <p:spPr>
          <a:xfrm>
            <a:off x="932688" y="4791456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2" name="Text 10"/>
          <p:cNvSpPr/>
          <p:nvPr/>
        </p:nvSpPr>
        <p:spPr>
          <a:xfrm>
            <a:off x="1143000" y="4690872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Variáveis dinâmicas</a:t>
            </a:r>
            <a:endParaRPr lang="pt-BR" sz="1200" noProof="0" dirty="0"/>
          </a:p>
        </p:txBody>
      </p:sp>
      <p:sp>
        <p:nvSpPr>
          <p:cNvPr id="13" name="Shape 11"/>
          <p:cNvSpPr/>
          <p:nvPr/>
        </p:nvSpPr>
        <p:spPr>
          <a:xfrm>
            <a:off x="932688" y="5047488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4" name="Text 12"/>
          <p:cNvSpPr/>
          <p:nvPr/>
        </p:nvSpPr>
        <p:spPr>
          <a:xfrm>
            <a:off x="1143000" y="4946904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Baixo uso de IA</a:t>
            </a:r>
            <a:endParaRPr lang="pt-BR" sz="1200" noProof="0" dirty="0"/>
          </a:p>
        </p:txBody>
      </p:sp>
      <p:sp>
        <p:nvSpPr>
          <p:cNvPr id="15" name="Shape 13"/>
          <p:cNvSpPr/>
          <p:nvPr/>
        </p:nvSpPr>
        <p:spPr>
          <a:xfrm>
            <a:off x="932688" y="5303520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16" name="Text 14"/>
          <p:cNvSpPr/>
          <p:nvPr/>
        </p:nvSpPr>
        <p:spPr>
          <a:xfrm>
            <a:off x="1143000" y="5202936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Automação por lógica</a:t>
            </a:r>
            <a:endParaRPr lang="pt-B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4306824" y="2944368"/>
            <a:ext cx="3520440" cy="2606040"/>
          </a:xfrm>
          <a:prstGeom prst="rect">
            <a:avLst/>
          </a:prstGeom>
          <a:solidFill>
            <a:srgbClr val="151B2E"/>
          </a:solidFill>
          <a:ln w="6350">
            <a:solidFill>
              <a:srgbClr val="2A3553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18" name="Text 16"/>
          <p:cNvSpPr/>
          <p:nvPr/>
        </p:nvSpPr>
        <p:spPr>
          <a:xfrm>
            <a:off x="4581144" y="314553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noProof="0" dirty="0">
                <a:solidFill>
                  <a:srgbClr val="7A849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pt-BR" sz="1600" noProof="0" dirty="0"/>
          </a:p>
        </p:txBody>
      </p:sp>
      <p:sp>
        <p:nvSpPr>
          <p:cNvPr id="19" name="Text 17"/>
          <p:cNvSpPr/>
          <p:nvPr/>
        </p:nvSpPr>
        <p:spPr>
          <a:xfrm>
            <a:off x="4581144" y="3493008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TRANSACIONAL</a:t>
            </a:r>
            <a:endParaRPr lang="pt-BR" sz="1000" noProof="0" dirty="0"/>
          </a:p>
        </p:txBody>
      </p:sp>
      <p:sp>
        <p:nvSpPr>
          <p:cNvPr id="20" name="Text 18"/>
          <p:cNvSpPr/>
          <p:nvPr/>
        </p:nvSpPr>
        <p:spPr>
          <a:xfrm>
            <a:off x="4581144" y="3785616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0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Executa.</a:t>
            </a:r>
            <a:endParaRPr lang="pt-BR" sz="3000" noProof="0" dirty="0"/>
          </a:p>
        </p:txBody>
      </p:sp>
      <p:sp>
        <p:nvSpPr>
          <p:cNvPr id="21" name="Shape 19"/>
          <p:cNvSpPr/>
          <p:nvPr/>
        </p:nvSpPr>
        <p:spPr>
          <a:xfrm>
            <a:off x="4599432" y="4553712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2" name="Text 20"/>
          <p:cNvSpPr/>
          <p:nvPr/>
        </p:nvSpPr>
        <p:spPr>
          <a:xfrm>
            <a:off x="4809744" y="4453128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Atendimento</a:t>
            </a:r>
            <a:endParaRPr lang="pt-BR" sz="1200" noProof="0" dirty="0"/>
          </a:p>
        </p:txBody>
      </p:sp>
      <p:sp>
        <p:nvSpPr>
          <p:cNvPr id="23" name="Shape 21"/>
          <p:cNvSpPr/>
          <p:nvPr/>
        </p:nvSpPr>
        <p:spPr>
          <a:xfrm>
            <a:off x="4599432" y="4809744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4" name="Text 22"/>
          <p:cNvSpPr/>
          <p:nvPr/>
        </p:nvSpPr>
        <p:spPr>
          <a:xfrm>
            <a:off x="4809744" y="4709160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Qualificação</a:t>
            </a:r>
            <a:endParaRPr lang="pt-BR" sz="1200" noProof="0" dirty="0"/>
          </a:p>
        </p:txBody>
      </p:sp>
      <p:sp>
        <p:nvSpPr>
          <p:cNvPr id="25" name="Shape 23"/>
          <p:cNvSpPr/>
          <p:nvPr/>
        </p:nvSpPr>
        <p:spPr>
          <a:xfrm>
            <a:off x="4599432" y="5065776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6" name="Text 24"/>
          <p:cNvSpPr/>
          <p:nvPr/>
        </p:nvSpPr>
        <p:spPr>
          <a:xfrm>
            <a:off x="4809744" y="4965192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Follow-up</a:t>
            </a:r>
            <a:endParaRPr lang="pt-BR" sz="1200" noProof="0" dirty="0"/>
          </a:p>
        </p:txBody>
      </p:sp>
      <p:sp>
        <p:nvSpPr>
          <p:cNvPr id="27" name="Shape 25"/>
          <p:cNvSpPr/>
          <p:nvPr/>
        </p:nvSpPr>
        <p:spPr>
          <a:xfrm>
            <a:off x="4599432" y="5321808"/>
            <a:ext cx="64008" cy="64008"/>
          </a:xfrm>
          <a:prstGeom prst="ellipse">
            <a:avLst/>
          </a:prstGeom>
          <a:solidFill>
            <a:srgbClr val="7A8499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28" name="Text 26"/>
          <p:cNvSpPr/>
          <p:nvPr/>
        </p:nvSpPr>
        <p:spPr>
          <a:xfrm>
            <a:off x="4809744" y="5221224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Cobrança</a:t>
            </a:r>
            <a:endParaRPr lang="pt-BR" sz="1200" noProof="0" dirty="0"/>
          </a:p>
        </p:txBody>
      </p:sp>
      <p:sp>
        <p:nvSpPr>
          <p:cNvPr id="29" name="Shape 27"/>
          <p:cNvSpPr/>
          <p:nvPr/>
        </p:nvSpPr>
        <p:spPr>
          <a:xfrm>
            <a:off x="7973568" y="2962656"/>
            <a:ext cx="3520440" cy="260604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30" name="Text 28"/>
          <p:cNvSpPr/>
          <p:nvPr/>
        </p:nvSpPr>
        <p:spPr>
          <a:xfrm>
            <a:off x="8247888" y="316382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600" noProof="0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pt-BR" sz="1600" noProof="0" dirty="0"/>
          </a:p>
        </p:txBody>
      </p:sp>
      <p:sp>
        <p:nvSpPr>
          <p:cNvPr id="31" name="Text 29"/>
          <p:cNvSpPr/>
          <p:nvPr/>
        </p:nvSpPr>
        <p:spPr>
          <a:xfrm>
            <a:off x="8247888" y="3511296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ESTRATÉGICO</a:t>
            </a:r>
            <a:endParaRPr lang="pt-BR" sz="1000" noProof="0" dirty="0"/>
          </a:p>
        </p:txBody>
      </p:sp>
      <p:sp>
        <p:nvSpPr>
          <p:cNvPr id="32" name="Text 30"/>
          <p:cNvSpPr/>
          <p:nvPr/>
        </p:nvSpPr>
        <p:spPr>
          <a:xfrm>
            <a:off x="8247888" y="3803904"/>
            <a:ext cx="3063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3000" i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Pensa.</a:t>
            </a:r>
            <a:endParaRPr lang="pt-BR" sz="3000" noProof="0" dirty="0"/>
          </a:p>
        </p:txBody>
      </p:sp>
      <p:sp>
        <p:nvSpPr>
          <p:cNvPr id="33" name="Shape 31"/>
          <p:cNvSpPr/>
          <p:nvPr/>
        </p:nvSpPr>
        <p:spPr>
          <a:xfrm>
            <a:off x="8266176" y="4572000"/>
            <a:ext cx="64008" cy="64008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34" name="Text 32"/>
          <p:cNvSpPr/>
          <p:nvPr/>
        </p:nvSpPr>
        <p:spPr>
          <a:xfrm>
            <a:off x="8476488" y="4471416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Integração de dados</a:t>
            </a:r>
            <a:endParaRPr lang="pt-BR" sz="1200" noProof="0" dirty="0"/>
          </a:p>
        </p:txBody>
      </p:sp>
      <p:sp>
        <p:nvSpPr>
          <p:cNvPr id="35" name="Shape 33"/>
          <p:cNvSpPr/>
          <p:nvPr/>
        </p:nvSpPr>
        <p:spPr>
          <a:xfrm>
            <a:off x="8266176" y="4828032"/>
            <a:ext cx="64008" cy="64008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36" name="Text 34"/>
          <p:cNvSpPr/>
          <p:nvPr/>
        </p:nvSpPr>
        <p:spPr>
          <a:xfrm>
            <a:off x="8476488" y="4727448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Diagnóstico</a:t>
            </a:r>
            <a:endParaRPr lang="pt-BR" sz="1200" noProof="0" dirty="0"/>
          </a:p>
        </p:txBody>
      </p:sp>
      <p:sp>
        <p:nvSpPr>
          <p:cNvPr id="37" name="Shape 35"/>
          <p:cNvSpPr/>
          <p:nvPr/>
        </p:nvSpPr>
        <p:spPr>
          <a:xfrm>
            <a:off x="8266176" y="5084064"/>
            <a:ext cx="64008" cy="64008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38" name="Text 36"/>
          <p:cNvSpPr/>
          <p:nvPr/>
        </p:nvSpPr>
        <p:spPr>
          <a:xfrm>
            <a:off x="8476488" y="4983480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Recomendações</a:t>
            </a:r>
            <a:endParaRPr lang="pt-BR" sz="1200" noProof="0" dirty="0"/>
          </a:p>
        </p:txBody>
      </p:sp>
      <p:sp>
        <p:nvSpPr>
          <p:cNvPr id="39" name="Shape 37"/>
          <p:cNvSpPr/>
          <p:nvPr/>
        </p:nvSpPr>
        <p:spPr>
          <a:xfrm>
            <a:off x="8266176" y="5340096"/>
            <a:ext cx="64008" cy="64008"/>
          </a:xfrm>
          <a:prstGeom prst="ellipse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40" name="Text 38"/>
          <p:cNvSpPr/>
          <p:nvPr/>
        </p:nvSpPr>
        <p:spPr>
          <a:xfrm>
            <a:off x="8476488" y="5239512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200" noProof="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Tomada de decisão</a:t>
            </a:r>
            <a:endParaRPr lang="pt-BR" sz="1200" noProof="0" dirty="0"/>
          </a:p>
        </p:txBody>
      </p:sp>
      <p:sp>
        <p:nvSpPr>
          <p:cNvPr id="41" name="Shape 39"/>
          <p:cNvSpPr/>
          <p:nvPr/>
        </p:nvSpPr>
        <p:spPr>
          <a:xfrm>
            <a:off x="640080" y="5715000"/>
            <a:ext cx="10881360" cy="640080"/>
          </a:xfrm>
          <a:prstGeom prst="rect">
            <a:avLst/>
          </a:prstGeom>
          <a:solidFill>
            <a:srgbClr val="151B2E"/>
          </a:solidFill>
          <a:ln w="12700">
            <a:solidFill>
              <a:srgbClr val="5EEAD4"/>
            </a:solidFill>
            <a:prstDash val="solid"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42" name="Shape 40"/>
          <p:cNvSpPr/>
          <p:nvPr/>
        </p:nvSpPr>
        <p:spPr>
          <a:xfrm>
            <a:off x="640080" y="5715000"/>
            <a:ext cx="73152" cy="640080"/>
          </a:xfrm>
          <a:prstGeom prst="rect">
            <a:avLst/>
          </a:prstGeom>
          <a:solidFill>
            <a:srgbClr val="5EEAD4"/>
          </a:solidFill>
          <a:ln/>
        </p:spPr>
        <p:txBody>
          <a:bodyPr/>
          <a:lstStyle/>
          <a:p>
            <a:endParaRPr lang="pt-BR" noProof="0" dirty="0"/>
          </a:p>
        </p:txBody>
      </p:sp>
      <p:sp>
        <p:nvSpPr>
          <p:cNvPr id="43" name="Text 41"/>
          <p:cNvSpPr/>
          <p:nvPr/>
        </p:nvSpPr>
        <p:spPr>
          <a:xfrm>
            <a:off x="914400" y="587959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900" kern="0" spc="400" noProof="0" dirty="0">
                <a:solidFill>
                  <a:srgbClr val="5EEA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DIFERENCIAL RBR</a:t>
            </a:r>
            <a:endParaRPr lang="pt-BR" sz="900" noProof="0" dirty="0"/>
          </a:p>
        </p:txBody>
      </p:sp>
      <p:sp>
        <p:nvSpPr>
          <p:cNvPr id="44" name="Text 42"/>
          <p:cNvSpPr/>
          <p:nvPr/>
        </p:nvSpPr>
        <p:spPr>
          <a:xfrm>
            <a:off x="3383280" y="582472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7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Criação de Skills Personalizadas</a:t>
            </a:r>
            <a:endParaRPr lang="pt-BR" sz="1700" noProof="0" dirty="0"/>
          </a:p>
        </p:txBody>
      </p:sp>
      <p:sp>
        <p:nvSpPr>
          <p:cNvPr id="45" name="Text 43"/>
          <p:cNvSpPr/>
          <p:nvPr/>
        </p:nvSpPr>
        <p:spPr>
          <a:xfrm>
            <a:off x="3383280" y="6099048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t-BR" sz="1000" i="1" noProof="0" dirty="0">
                <a:solidFill>
                  <a:srgbClr val="A8B0C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Conecta as três camadas conforme a necessidade do cliente.</a:t>
            </a:r>
            <a:endParaRPr lang="pt-BR" sz="1000" noProof="0" dirty="0"/>
          </a:p>
        </p:txBody>
      </p:sp>
      <p:sp>
        <p:nvSpPr>
          <p:cNvPr id="46" name="Text 44"/>
          <p:cNvSpPr/>
          <p:nvPr/>
        </p:nvSpPr>
        <p:spPr>
          <a:xfrm>
            <a:off x="10607040" y="63550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t-BR" sz="1000" kern="0" spc="300" noProof="0" dirty="0">
                <a:solidFill>
                  <a:srgbClr val="7A849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24 / 30</a:t>
            </a:r>
            <a:endParaRPr lang="pt-BR" sz="1000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1784</Words>
  <Application>Microsoft Macintosh PowerPoint</Application>
  <PresentationFormat>Widescreen</PresentationFormat>
  <Paragraphs>506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RBR Consult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Segundo Cérebro</dc:title>
  <dc:subject>PptxGenJS Presentation</dc:subject>
  <dc:creator>Rafael Borges</dc:creator>
  <cp:lastModifiedBy>Rafael Borges</cp:lastModifiedBy>
  <cp:revision>6</cp:revision>
  <dcterms:created xsi:type="dcterms:W3CDTF">2026-05-11T20:39:57Z</dcterms:created>
  <dcterms:modified xsi:type="dcterms:W3CDTF">2026-05-12T19:03:46Z</dcterms:modified>
</cp:coreProperties>
</file>